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63" r:id="rId3"/>
    <p:sldMasterId id="2147483676" r:id="rId4"/>
    <p:sldMasterId id="2147483691" r:id="rId5"/>
    <p:sldMasterId id="2147483707" r:id="rId6"/>
  </p:sldMasterIdLst>
  <p:notesMasterIdLst>
    <p:notesMasterId r:id="rId42"/>
  </p:notesMasterIdLst>
  <p:sldIdLst>
    <p:sldId id="256" r:id="rId7"/>
    <p:sldId id="332" r:id="rId8"/>
    <p:sldId id="27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342" r:id="rId28"/>
    <p:sldId id="343" r:id="rId29"/>
    <p:sldId id="345" r:id="rId30"/>
    <p:sldId id="346" r:id="rId31"/>
    <p:sldId id="348" r:id="rId32"/>
    <p:sldId id="322" r:id="rId33"/>
    <p:sldId id="344" r:id="rId34"/>
    <p:sldId id="334" r:id="rId35"/>
    <p:sldId id="335" r:id="rId36"/>
    <p:sldId id="336" r:id="rId37"/>
    <p:sldId id="337" r:id="rId38"/>
    <p:sldId id="338" r:id="rId39"/>
    <p:sldId id="339" r:id="rId40"/>
    <p:sldId id="341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qyWBAWR8PQ+2zG35+6edSVRS5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2" autoAdjust="0"/>
    <p:restoredTop sz="94660"/>
  </p:normalViewPr>
  <p:slideViewPr>
    <p:cSldViewPr snapToGrid="0">
      <p:cViewPr varScale="1">
        <p:scale>
          <a:sx n="78" d="100"/>
          <a:sy n="78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customschemas.google.com/relationships/presentationmetadata" Target="meta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" name="Google Shape;29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dirty="0"/>
          </a:p>
        </p:txBody>
      </p:sp>
      <p:sp>
        <p:nvSpPr>
          <p:cNvPr id="369" name="Google Shape;36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5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84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Bâm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dirty="0"/>
          </a:p>
        </p:txBody>
      </p:sp>
      <p:sp>
        <p:nvSpPr>
          <p:cNvPr id="202" name="Google Shape;20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DE4F-38F9-4948-90F1-F33F75548178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30310-DE62-4EAE-A812-AA7FCF085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2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9CEA-6823-47D6-B38E-FDF2315F375E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59D57-F82D-43F9-9933-4CE5ABC10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13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EDA14-3528-4CBA-9863-072BE190626E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A6B65-6593-462C-BEA3-D7E7C1FB3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5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9E602-2902-48AC-B006-530CBC8B6C1A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13FE2-3FA0-49F7-9EB5-6725AA69E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1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4302-DB84-4541-8241-39C03CD87794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67D8-58DA-4F86-B4DC-869E470E2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16F2-C868-40C0-8B62-2FCEDD616426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A9B2B-B34B-428F-8C42-4493535ED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3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D8EBC-15FD-4E35-9223-3B7AEFB0B3FF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F708C-FC1C-4C46-8A40-A81E28B86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47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804BE-59A9-4371-BF77-E5DE784E921B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55C5-282A-4FCD-A9DA-77D8D3E74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1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71DA8-8596-4EB9-B4C4-D5FB6282EB81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DB9D-0469-40F8-A595-7B718019D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11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2623-1F1A-4C07-B18A-029A2AED5412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E1B9-4F06-4ADA-BB6E-4ABBA673B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60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A0391-A779-4A12-9949-8F0A7E9B3E02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7AC65-F64B-4087-98CB-A19489CC0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96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90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4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8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6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95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8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4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7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1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8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4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0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19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26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64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90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43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46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16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46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63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36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84709"/>
      </p:ext>
    </p:extLst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138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14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FF83C6-3EBE-11D5-D765-466F8EEC6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204AFD-C3B1-E27A-934E-D6827DFEE2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A57444-287C-EDE6-EF26-31C9F8269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58389-589D-4323-B4C7-4A07762EB40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83216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4533EB-6595-9E23-B50D-3601D6093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DB005-49EC-CB03-6DD2-ED3CB313B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8F2BF9-117E-9C7F-9712-E4DA4258E5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B5DAB-0052-4B23-B2AF-E33FC89A9E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2906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3DC4DB-2AB8-0C77-EF11-AE97C010CF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E168C4-007F-DFFF-B45E-2028A5726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FE8446-34F5-75A5-1D4D-C0769A209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14198-6A21-4736-948D-D689DC680A1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0085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AAEDD6-BCFC-78B7-8B4C-B82674A6C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8E7C73-EE9C-658A-EAF4-76D8E4728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FA1D6E-5E14-199F-20F6-2CB443B0A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69615-C986-47E0-8975-F70A4DB82B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83938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FC7243-0385-7835-08FB-26E106490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5F1E361-05DC-D8B0-79F0-0A53AB1E8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9D6CF0-9954-7BC2-036F-8CAE76BA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368C6-FBD9-4A4E-B1E3-110ED3E7654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479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C9BC59-4D19-25D9-C764-E0067006E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6C449E-CBAC-2895-11C3-63B9673904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A6DB5E-8E6B-C007-196F-C15C0DC0ED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5EC79-29F8-46C2-BD69-01F2C7163FF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5393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3DC7CD-3A6A-54C4-CE32-D54083FB9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1A12C1-F78C-0DE1-A2F5-59736D2DC1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CBFACF-C837-D688-FC75-E3FDBAFB5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E6960-3E19-463A-9678-AE72D886E73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8972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40EEC8-2EE9-798C-3781-4162060CBE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E3DFD1-7168-7519-F5E4-805F8C95D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6B29FE-5AA2-1EE3-5FCA-9019459B0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DA06C-B51A-4077-8989-6ED5E20EDBE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1897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352C4-444A-37E1-102B-296637DD27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215602-CA4B-B196-B06D-190A79BF8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E2C17C-CB4A-B0DC-ECF3-63FEB4210D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98CC0-AFCB-44C6-B203-F6FABB12521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98910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FB3982-009D-A8A0-7F0E-AA3A8DF0B4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A2C0ED-2187-1F96-B550-F49A868965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AC177B-87EF-F13E-A346-35EA88669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20CA0-A5B0-4A0C-806F-B94C3F23FFC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6146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193419-6F9D-B687-8F2D-913C2E3A69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0ACEFA-1250-AFFE-70DD-2726BACF6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FE22C-797E-FD2B-A50B-4E2E589AA4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F4FC7-75F1-467F-80B9-68F7D1539D8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70301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30DAEE-764A-32EB-83F4-B792D3AE6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6B11B75-E5D5-72C2-432B-1436E8C3C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8A43EC4-4483-0A41-FD3C-67DFD1985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BE806-D71E-4A15-901C-1447AAE440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564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2D190A-EDBA-44E4-8BAC-76B113335D7A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2C53B0-BC33-4E51-9C6E-93FFA56B9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9/24/2023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7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045A1-A0CE-4EF7-851C-A8316A32842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6C69A-49A1-43AB-8356-B2369CEE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AA54D8-A6B3-8ED1-E7D0-CE01ABEAF9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24E213-4014-2EF8-D055-186FDC373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B8E2DF-8C22-51BB-3ADE-0D68C8EF1E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FCBAD8-A17E-C9DE-9C85-6A29DB49D2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E202E96-558C-378A-9F71-BAA6636ED4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9452ABA-2941-4A8B-89D3-F63F8C39D5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081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3.png"/><Relationship Id="rId7" Type="http://schemas.openxmlformats.org/officeDocument/2006/relationships/slide" Target="slide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image" Target="../media/image83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slide" Target="slide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slide" Target="slid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png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gif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5.gif"/><Relationship Id="rId18" Type="http://schemas.openxmlformats.org/officeDocument/2006/relationships/slide" Target="slide20.xml"/><Relationship Id="rId3" Type="http://schemas.openxmlformats.org/officeDocument/2006/relationships/image" Target="../media/image53.png"/><Relationship Id="rId7" Type="http://schemas.openxmlformats.org/officeDocument/2006/relationships/image" Target="../media/image57.gif"/><Relationship Id="rId12" Type="http://schemas.openxmlformats.org/officeDocument/2006/relationships/slide" Target="slide19.xml"/><Relationship Id="rId17" Type="http://schemas.openxmlformats.org/officeDocument/2006/relationships/image" Target="../media/image66.gif"/><Relationship Id="rId2" Type="http://schemas.openxmlformats.org/officeDocument/2006/relationships/notesSlide" Target="../notesSlides/notesSlide6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4.gif"/><Relationship Id="rId5" Type="http://schemas.openxmlformats.org/officeDocument/2006/relationships/image" Target="../media/image55.png"/><Relationship Id="rId15" Type="http://schemas.openxmlformats.org/officeDocument/2006/relationships/image" Target="../media/image61.gif"/><Relationship Id="rId10" Type="http://schemas.openxmlformats.org/officeDocument/2006/relationships/slide" Target="slide18.xml"/><Relationship Id="rId19" Type="http://schemas.openxmlformats.org/officeDocument/2006/relationships/image" Target="../media/image67.gif"/><Relationship Id="rId4" Type="http://schemas.openxmlformats.org/officeDocument/2006/relationships/image" Target="../media/image54.png"/><Relationship Id="rId9" Type="http://schemas.openxmlformats.org/officeDocument/2006/relationships/image" Target="../media/image63.gif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 t="26479" b="16852"/>
          <a:stretch/>
        </p:blipFill>
        <p:spPr>
          <a:xfrm>
            <a:off x="1008" y="3295453"/>
            <a:ext cx="12190992" cy="310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6">
            <a:alphaModFix/>
          </a:blip>
          <a:srcRect t="48269"/>
          <a:stretch/>
        </p:blipFill>
        <p:spPr>
          <a:xfrm>
            <a:off x="1008" y="3345347"/>
            <a:ext cx="12190992" cy="35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7">
            <a:alphaModFix/>
          </a:blip>
          <a:srcRect l="2217" t="5014" r="38086" b="5461"/>
          <a:stretch/>
        </p:blipFill>
        <p:spPr>
          <a:xfrm>
            <a:off x="174387" y="3695416"/>
            <a:ext cx="2175113" cy="29608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0776" y="-15314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2047905" y="72113"/>
            <a:ext cx="7605178" cy="830956"/>
          </a:xfrm>
          <a:prstGeom prst="rect">
            <a:avLst/>
          </a:prstGeom>
          <a:solidFill>
            <a:schemeClr val="lt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D13D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D13D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NGUYỄN TRUNG NGẠN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13D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688258" y="1624963"/>
            <a:ext cx="110766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Vì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cuộc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sống</a:t>
            </a:r>
            <a:r>
              <a:rPr lang="en-US" sz="3600" b="0" i="0" u="none" strike="noStrike" cap="none" dirty="0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 an </a:t>
            </a:r>
            <a:r>
              <a:rPr lang="en-US" sz="3600" b="0" i="0" u="none" strike="noStrike" cap="none" dirty="0" err="1">
                <a:solidFill>
                  <a:srgbClr val="FF5F3F"/>
                </a:solidFill>
                <a:latin typeface="Arial"/>
                <a:ea typeface="Arial"/>
                <a:cs typeface="Arial"/>
                <a:sym typeface="Arial"/>
              </a:rPr>
              <a:t>toàn</a:t>
            </a:r>
            <a:endParaRPr sz="3600" b="0" i="0" u="none" strike="noStrike" cap="none" dirty="0">
              <a:solidFill>
                <a:srgbClr val="FF5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2889893" y="938240"/>
            <a:ext cx="66733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Môn</a:t>
            </a:r>
            <a:r>
              <a:rPr lang="en-US" sz="3600" b="1" dirty="0" err="1">
                <a:solidFill>
                  <a:srgbClr val="00B050"/>
                </a:solidFill>
              </a:rPr>
              <a:t>:</a:t>
            </a:r>
            <a:r>
              <a:rPr lang="en-US" sz="3600" b="1" i="0" u="none" strike="noStrike" cap="none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36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36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trải</a:t>
            </a:r>
            <a:r>
              <a:rPr lang="en-US" sz="36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nghiệm</a:t>
            </a:r>
            <a:r>
              <a:rPr lang="en-US" sz="36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endParaRPr sz="3600" b="1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4458412" y="2503956"/>
            <a:ext cx="3031758" cy="1123712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</a:t>
            </a:r>
            <a:r>
              <a:rPr lang="en-US" sz="6000" b="1" dirty="0" err="1"/>
              <a:t>ầ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6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sz="6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9"/>
          <p:cNvGrpSpPr/>
          <p:nvPr/>
        </p:nvGrpSpPr>
        <p:grpSpPr>
          <a:xfrm>
            <a:off x="4906946" y="1455778"/>
            <a:ext cx="7151076" cy="5322987"/>
            <a:chOff x="3559661" y="168733"/>
            <a:chExt cx="8632339" cy="6075313"/>
          </a:xfrm>
        </p:grpSpPr>
        <p:pic>
          <p:nvPicPr>
            <p:cNvPr id="236" name="Google Shape;236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59661" y="168733"/>
              <a:ext cx="4478419" cy="3103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9"/>
            <p:cNvPicPr preferRelativeResize="0"/>
            <p:nvPr/>
          </p:nvPicPr>
          <p:blipFill rotWithShape="1">
            <a:blip r:embed="rId4">
              <a:alphaModFix/>
            </a:blip>
            <a:srcRect l="8460" t="6105" r="1261" b="891"/>
            <a:stretch/>
          </p:blipFill>
          <p:spPr>
            <a:xfrm>
              <a:off x="3787224" y="3115876"/>
              <a:ext cx="4023292" cy="3116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9"/>
            <p:cNvPicPr preferRelativeResize="0"/>
            <p:nvPr/>
          </p:nvPicPr>
          <p:blipFill rotWithShape="1">
            <a:blip r:embed="rId5">
              <a:alphaModFix/>
            </a:blip>
            <a:srcRect l="3021" t="761" r="1962" b="-201"/>
            <a:stretch/>
          </p:blipFill>
          <p:spPr>
            <a:xfrm>
              <a:off x="8038080" y="3115876"/>
              <a:ext cx="3940560" cy="3128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9"/>
            <p:cNvPicPr preferRelativeResize="0"/>
            <p:nvPr/>
          </p:nvPicPr>
          <p:blipFill rotWithShape="1">
            <a:blip r:embed="rId6">
              <a:alphaModFix/>
            </a:blip>
            <a:srcRect l="1867" t="1192" r="188" b="-257"/>
            <a:stretch/>
          </p:blipFill>
          <p:spPr>
            <a:xfrm>
              <a:off x="8038080" y="230241"/>
              <a:ext cx="4153920" cy="30423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9"/>
          <p:cNvGrpSpPr/>
          <p:nvPr/>
        </p:nvGrpSpPr>
        <p:grpSpPr>
          <a:xfrm>
            <a:off x="-387633" y="2353802"/>
            <a:ext cx="5171065" cy="4650623"/>
            <a:chOff x="0" y="2328970"/>
            <a:chExt cx="5486400" cy="4650623"/>
          </a:xfrm>
        </p:grpSpPr>
        <p:pic>
          <p:nvPicPr>
            <p:cNvPr id="241" name="Google Shape;241;p9"/>
            <p:cNvPicPr preferRelativeResize="0"/>
            <p:nvPr/>
          </p:nvPicPr>
          <p:blipFill rotWithShape="1">
            <a:blip r:embed="rId7">
              <a:alphaModFix/>
            </a:blip>
            <a:srcRect l="24477" t="10368" r="31874" b="18700"/>
            <a:stretch/>
          </p:blipFill>
          <p:spPr>
            <a:xfrm>
              <a:off x="0" y="2328970"/>
              <a:ext cx="5486400" cy="4650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9" descr="F:\53cd3abc0d65b [转换]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229" y="2559042"/>
              <a:ext cx="2520204" cy="905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9"/>
            <p:cNvSpPr/>
            <p:nvPr/>
          </p:nvSpPr>
          <p:spPr>
            <a:xfrm>
              <a:off x="996460" y="4180158"/>
              <a:ext cx="3493477" cy="1569660"/>
            </a:xfrm>
            <a:prstGeom prst="rect">
              <a:avLst/>
            </a:prstGeom>
            <a:solidFill>
              <a:schemeClr val="lt1">
                <a:alpha val="8196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500">
                  <a:solidFill>
                    <a:srgbClr val="FF6600"/>
                  </a:solidFill>
                </a:rPr>
                <a:t>Chọn 1 trong các tình huống để sắm vai</a:t>
              </a:r>
              <a:endParaRPr sz="3500">
                <a:solidFill>
                  <a:srgbClr val="FF6600"/>
                </a:solidFill>
              </a:endParaRPr>
            </a:p>
          </p:txBody>
        </p:sp>
      </p:grpSp>
      <p:sp>
        <p:nvSpPr>
          <p:cNvPr id="244" name="Google Shape;244;p9"/>
          <p:cNvSpPr/>
          <p:nvPr/>
        </p:nvSpPr>
        <p:spPr>
          <a:xfrm>
            <a:off x="2697211" y="293030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00B050"/>
                </a:solidFill>
              </a:rPr>
              <a:t>Cùng sắm vai</a:t>
            </a:r>
            <a:endParaRPr sz="4800" b="1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0"/>
          <p:cNvGrpSpPr/>
          <p:nvPr/>
        </p:nvGrpSpPr>
        <p:grpSpPr>
          <a:xfrm>
            <a:off x="-160029" y="1734453"/>
            <a:ext cx="12445813" cy="5171165"/>
            <a:chOff x="-148674" y="369491"/>
            <a:chExt cx="12518406" cy="6488508"/>
          </a:xfrm>
        </p:grpSpPr>
        <p:pic>
          <p:nvPicPr>
            <p:cNvPr id="251" name="Google Shape;251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0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5" name="Google Shape;255;p10"/>
          <p:cNvPicPr preferRelativeResize="0"/>
          <p:nvPr/>
        </p:nvPicPr>
        <p:blipFill rotWithShape="1">
          <a:blip r:embed="rId7">
            <a:alphaModFix/>
          </a:blip>
          <a:srcRect l="53938" t="35966" r="2104" b="8703"/>
          <a:stretch/>
        </p:blipFill>
        <p:spPr>
          <a:xfrm>
            <a:off x="1496028" y="3172278"/>
            <a:ext cx="4729540" cy="334857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0"/>
          <p:cNvSpPr/>
          <p:nvPr/>
        </p:nvSpPr>
        <p:spPr>
          <a:xfrm>
            <a:off x="3105246" y="1116183"/>
            <a:ext cx="757746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6600"/>
                </a:solidFill>
              </a:rPr>
              <a:t>Cách phòng tránh bị bắt cóc</a:t>
            </a:r>
            <a:endParaRPr sz="6000" b="1">
              <a:solidFill>
                <a:srgbClr val="FF6600"/>
              </a:solidFill>
            </a:endParaRPr>
          </a:p>
        </p:txBody>
      </p:sp>
      <p:pic>
        <p:nvPicPr>
          <p:cNvPr id="257" name="Google Shape;25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1501" y="218479"/>
            <a:ext cx="884956" cy="7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/>
          <p:nvPr/>
        </p:nvSpPr>
        <p:spPr>
          <a:xfrm>
            <a:off x="2379540" y="237914"/>
            <a:ext cx="8566853" cy="1077218"/>
          </a:xfrm>
          <a:prstGeom prst="rect">
            <a:avLst/>
          </a:prstGeom>
          <a:solidFill>
            <a:schemeClr val="lt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6600"/>
                </a:solidFill>
              </a:rPr>
              <a:t>Trao đổi về cách phòng tránh bị bắt cóc theo gợi ý ở các tranh</a:t>
            </a:r>
            <a:endParaRPr sz="3200" b="1">
              <a:solidFill>
                <a:srgbClr val="FF66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6600"/>
              </a:solidFill>
            </a:endParaRPr>
          </a:p>
        </p:txBody>
      </p:sp>
      <p:pic>
        <p:nvPicPr>
          <p:cNvPr id="263" name="Google Shape;2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79" y="5242903"/>
            <a:ext cx="2805561" cy="1604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1"/>
          <p:cNvGrpSpPr/>
          <p:nvPr/>
        </p:nvGrpSpPr>
        <p:grpSpPr>
          <a:xfrm>
            <a:off x="2379541" y="1539918"/>
            <a:ext cx="8566853" cy="4891017"/>
            <a:chOff x="2379541" y="1539918"/>
            <a:chExt cx="8566853" cy="4891017"/>
          </a:xfrm>
        </p:grpSpPr>
        <p:pic>
          <p:nvPicPr>
            <p:cNvPr id="265" name="Google Shape;265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55795" y="1539918"/>
              <a:ext cx="3600953" cy="2448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04239" y="1606603"/>
              <a:ext cx="3677163" cy="2314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79541" y="4054870"/>
              <a:ext cx="4543127" cy="2376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39245" y="3921501"/>
              <a:ext cx="4007149" cy="24652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25" y="1342060"/>
            <a:ext cx="3955990" cy="268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025" y="4140220"/>
            <a:ext cx="3955990" cy="24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2"/>
          <p:cNvSpPr/>
          <p:nvPr/>
        </p:nvSpPr>
        <p:spPr>
          <a:xfrm>
            <a:off x="5356285" y="2148278"/>
            <a:ext cx="5943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00B050"/>
                </a:solidFill>
              </a:rPr>
              <a:t>Luôn mang theo 1 chiếc còi khi ra ngoài</a:t>
            </a:r>
            <a:endParaRPr sz="3200" b="1">
              <a:solidFill>
                <a:srgbClr val="00B05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endParaRPr sz="3200" b="1">
              <a:solidFill>
                <a:srgbClr val="00B050"/>
              </a:solidFill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5489941" y="4481940"/>
            <a:ext cx="567628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accent2"/>
                </a:solidFill>
              </a:rPr>
              <a:t>Không đi theo người lạ khi không được sự đồng ý của bố mẹ, người thân</a:t>
            </a:r>
            <a:endParaRPr sz="3200" b="1">
              <a:solidFill>
                <a:schemeClr val="accent2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endParaRPr sz="3200" b="1">
              <a:solidFill>
                <a:schemeClr val="accent2"/>
              </a:solidFill>
            </a:endParaRPr>
          </a:p>
        </p:txBody>
      </p:sp>
      <p:sp>
        <p:nvSpPr>
          <p:cNvPr id="277" name="Google Shape;277;p12"/>
          <p:cNvSpPr/>
          <p:nvPr/>
        </p:nvSpPr>
        <p:spPr>
          <a:xfrm>
            <a:off x="3358136" y="232199"/>
            <a:ext cx="5475729" cy="1055608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1E4E79"/>
                </a:solidFill>
              </a:rPr>
              <a:t>Cách phòng tránh bị bắt cóc</a:t>
            </a:r>
            <a:endParaRPr sz="2800" b="1">
              <a:solidFill>
                <a:srgbClr val="1E4E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1E4E79"/>
                </a:solidFill>
              </a:rPr>
              <a:t>theo gợi ý của tranh là gì? </a:t>
            </a:r>
            <a:endParaRPr sz="2800" b="1">
              <a:solidFill>
                <a:srgbClr val="1E4E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endParaRPr sz="2800" b="1">
              <a:solidFill>
                <a:srgbClr val="1E4E7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74" y="1406047"/>
            <a:ext cx="5184995" cy="271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108" y="3989912"/>
            <a:ext cx="4662029" cy="286808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3"/>
          <p:cNvSpPr/>
          <p:nvPr/>
        </p:nvSpPr>
        <p:spPr>
          <a:xfrm>
            <a:off x="5709137" y="2152904"/>
            <a:ext cx="5943600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7030A0"/>
                </a:solidFill>
              </a:rPr>
              <a:t>Không tự ý đi ra khỏi nhà, khỏi trường một mình</a:t>
            </a:r>
            <a:endParaRPr sz="3200" b="1">
              <a:solidFill>
                <a:srgbClr val="7030A0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Arial"/>
              <a:buNone/>
            </a:pPr>
            <a:endParaRPr sz="3200" b="1">
              <a:solidFill>
                <a:srgbClr val="7030A0"/>
              </a:solidFill>
            </a:endParaRPr>
          </a:p>
        </p:txBody>
      </p:sp>
      <p:sp>
        <p:nvSpPr>
          <p:cNvPr id="285" name="Google Shape;285;p13"/>
          <p:cNvSpPr/>
          <p:nvPr/>
        </p:nvSpPr>
        <p:spPr>
          <a:xfrm>
            <a:off x="5558507" y="4885347"/>
            <a:ext cx="624485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B5B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FF5B5B"/>
                </a:solidFill>
              </a:rPr>
              <a:t>Không nhận quà, nhận tiền hoặc thú cưng,... từ người lạ</a:t>
            </a:r>
            <a:endParaRPr sz="3200" b="1">
              <a:solidFill>
                <a:srgbClr val="FF5B5B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B5B"/>
              </a:buClr>
              <a:buSzPts val="3200"/>
              <a:buFont typeface="Arial"/>
              <a:buNone/>
            </a:pPr>
            <a:endParaRPr sz="3200" b="1">
              <a:solidFill>
                <a:srgbClr val="FF5B5B"/>
              </a:solidFill>
            </a:endParaRPr>
          </a:p>
        </p:txBody>
      </p:sp>
      <p:sp>
        <p:nvSpPr>
          <p:cNvPr id="286" name="Google Shape;286;p13"/>
          <p:cNvSpPr/>
          <p:nvPr/>
        </p:nvSpPr>
        <p:spPr>
          <a:xfrm>
            <a:off x="3358136" y="201861"/>
            <a:ext cx="5475729" cy="1055608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lang="en-US" sz="3100">
                <a:solidFill>
                  <a:srgbClr val="1E4E79"/>
                </a:solidFill>
              </a:rPr>
              <a:t>Cách phòng tránh bị bắt cóc</a:t>
            </a:r>
            <a:endParaRPr sz="3100">
              <a:solidFill>
                <a:srgbClr val="1E4E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lang="en-US" sz="3100">
                <a:solidFill>
                  <a:srgbClr val="1E4E79"/>
                </a:solidFill>
              </a:rPr>
              <a:t>theo gợi ý của tranh là gì? </a:t>
            </a:r>
            <a:endParaRPr sz="3100">
              <a:solidFill>
                <a:srgbClr val="1E4E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endParaRPr sz="1600">
              <a:solidFill>
                <a:srgbClr val="1E4E7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"/>
          <p:cNvSpPr/>
          <p:nvPr/>
        </p:nvSpPr>
        <p:spPr>
          <a:xfrm>
            <a:off x="3055613" y="579056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00B050"/>
                </a:solidFill>
              </a:rPr>
              <a:t>Cùng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sắm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vai</a:t>
            </a:r>
            <a:endParaRPr sz="4800" b="1" dirty="0">
              <a:solidFill>
                <a:srgbClr val="00B050"/>
              </a:solidFill>
            </a:endParaRPr>
          </a:p>
        </p:txBody>
      </p:sp>
      <p:grpSp>
        <p:nvGrpSpPr>
          <p:cNvPr id="297" name="Google Shape;297;p14"/>
          <p:cNvGrpSpPr/>
          <p:nvPr/>
        </p:nvGrpSpPr>
        <p:grpSpPr>
          <a:xfrm>
            <a:off x="1143571" y="1659112"/>
            <a:ext cx="9319015" cy="5198888"/>
            <a:chOff x="2379541" y="1539918"/>
            <a:chExt cx="8566853" cy="4891017"/>
          </a:xfrm>
        </p:grpSpPr>
        <p:pic>
          <p:nvPicPr>
            <p:cNvPr id="298" name="Google Shape;298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55795" y="1539918"/>
              <a:ext cx="3600953" cy="2448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04239" y="1606603"/>
              <a:ext cx="3677163" cy="2314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79541" y="4054870"/>
              <a:ext cx="4543127" cy="2376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39245" y="3921501"/>
              <a:ext cx="4007149" cy="24652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14">
            <a:hlinkClick r:id="" action="ppaction://hlinkshowjump?jump=nextslide"/>
          </p:cNvPr>
          <p:cNvSpPr/>
          <p:nvPr/>
        </p:nvSpPr>
        <p:spPr>
          <a:xfrm>
            <a:off x="11701451" y="6420897"/>
            <a:ext cx="356571" cy="40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20574"/>
                </a:lnTo>
                <a:lnTo>
                  <a:pt x="15000" y="99426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20574"/>
                </a:lnTo>
                <a:lnTo>
                  <a:pt x="15000" y="99426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99426"/>
                </a:lnTo>
                <a:lnTo>
                  <a:pt x="15000" y="20574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99DFCD"/>
          </a:solidFill>
          <a:ln w="12700" cap="flat" cmpd="sng">
            <a:solidFill>
              <a:srgbClr val="79D5B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5"/>
          <p:cNvPicPr preferRelativeResize="0"/>
          <p:nvPr/>
        </p:nvPicPr>
        <p:blipFill rotWithShape="1">
          <a:blip r:embed="rId3">
            <a:alphaModFix/>
          </a:blip>
          <a:srcRect t="44073" r="46875"/>
          <a:stretch/>
        </p:blipFill>
        <p:spPr>
          <a:xfrm>
            <a:off x="6893674" y="3671954"/>
            <a:ext cx="5380388" cy="318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9631" y="2368955"/>
            <a:ext cx="3574333" cy="4489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15"/>
          <p:cNvGrpSpPr/>
          <p:nvPr/>
        </p:nvGrpSpPr>
        <p:grpSpPr>
          <a:xfrm>
            <a:off x="3097967" y="0"/>
            <a:ext cx="7061151" cy="3408031"/>
            <a:chOff x="828480" y="1057892"/>
            <a:chExt cx="7061151" cy="4498845"/>
          </a:xfrm>
        </p:grpSpPr>
        <p:pic>
          <p:nvPicPr>
            <p:cNvPr id="346" name="Google Shape;346;p15"/>
            <p:cNvPicPr preferRelativeResize="0"/>
            <p:nvPr/>
          </p:nvPicPr>
          <p:blipFill rotWithShape="1">
            <a:blip r:embed="rId5">
              <a:alphaModFix/>
            </a:blip>
            <a:srcRect t="18309" r="63387" b="43217"/>
            <a:stretch/>
          </p:blipFill>
          <p:spPr>
            <a:xfrm>
              <a:off x="828480" y="1057892"/>
              <a:ext cx="7061151" cy="4498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p15"/>
            <p:cNvSpPr/>
            <p:nvPr/>
          </p:nvSpPr>
          <p:spPr>
            <a:xfrm>
              <a:off x="1475433" y="2149396"/>
              <a:ext cx="6096000" cy="23158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5B5B"/>
                  </a:solidFill>
                </a:rPr>
                <a:t>Em còn biết các </a:t>
              </a:r>
              <a:endParaRPr sz="3600" b="1">
                <a:solidFill>
                  <a:srgbClr val="FF5B5B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5B5B"/>
                  </a:solidFill>
                </a:rPr>
                <a:t>cách phòng tránh </a:t>
              </a:r>
              <a:endParaRPr sz="3600" b="1">
                <a:solidFill>
                  <a:srgbClr val="FF5B5B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5B5B"/>
                  </a:solidFill>
                </a:rPr>
                <a:t>bị bắt cóc nào nữa?</a:t>
              </a:r>
              <a:endParaRPr sz="3600" b="1">
                <a:solidFill>
                  <a:srgbClr val="FF5B5B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5B5B"/>
                </a:solidFill>
              </a:endParaRPr>
            </a:p>
          </p:txBody>
        </p:sp>
      </p:grpSp>
      <p:grpSp>
        <p:nvGrpSpPr>
          <p:cNvPr id="348" name="Google Shape;348;p15"/>
          <p:cNvGrpSpPr/>
          <p:nvPr/>
        </p:nvGrpSpPr>
        <p:grpSpPr>
          <a:xfrm>
            <a:off x="0" y="2924071"/>
            <a:ext cx="6584785" cy="3933930"/>
            <a:chOff x="2379541" y="1539918"/>
            <a:chExt cx="8566853" cy="4891017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55795" y="1539918"/>
              <a:ext cx="3600953" cy="2448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104239" y="1606603"/>
              <a:ext cx="3677163" cy="2314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79541" y="4054870"/>
              <a:ext cx="4543127" cy="2376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939245" y="3921501"/>
              <a:ext cx="4007149" cy="24652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16"/>
          <p:cNvGrpSpPr/>
          <p:nvPr/>
        </p:nvGrpSpPr>
        <p:grpSpPr>
          <a:xfrm>
            <a:off x="-160028" y="1432873"/>
            <a:ext cx="12518406" cy="5472745"/>
            <a:chOff x="-148674" y="369491"/>
            <a:chExt cx="12518406" cy="6488508"/>
          </a:xfrm>
        </p:grpSpPr>
        <p:pic>
          <p:nvPicPr>
            <p:cNvPr id="359" name="Google Shape;359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6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3" name="Google Shape;36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34679" y="3115285"/>
            <a:ext cx="5018872" cy="335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6"/>
          <p:cNvPicPr preferRelativeResize="0"/>
          <p:nvPr/>
        </p:nvPicPr>
        <p:blipFill rotWithShape="1">
          <a:blip r:embed="rId7">
            <a:alphaModFix/>
          </a:blip>
          <a:srcRect l="13909" t="10754" r="8409" b="24132"/>
          <a:stretch/>
        </p:blipFill>
        <p:spPr>
          <a:xfrm flipH="1">
            <a:off x="106040" y="4627426"/>
            <a:ext cx="3898776" cy="21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6"/>
          <p:cNvSpPr txBox="1"/>
          <p:nvPr/>
        </p:nvSpPr>
        <p:spPr>
          <a:xfrm>
            <a:off x="1931244" y="892694"/>
            <a:ext cx="110766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5F3F"/>
                </a:solidFill>
              </a:rPr>
              <a:t>Tạm biệt và hẹn gặp lại</a:t>
            </a:r>
            <a:endParaRPr sz="5400">
              <a:solidFill>
                <a:srgbClr val="FF5F3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/>
          <p:nvPr/>
        </p:nvSpPr>
        <p:spPr>
          <a:xfrm>
            <a:off x="2850695" y="223595"/>
            <a:ext cx="6490610" cy="1328023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E4E79"/>
                </a:solidFill>
              </a:rPr>
              <a:t>Cách phòng tránh bị lạc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E4E79"/>
                </a:solidFill>
              </a:rPr>
              <a:t>theo gợi ý của tranh là gì?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1E4E79"/>
              </a:solidFill>
            </a:endParaRPr>
          </a:p>
        </p:txBody>
      </p:sp>
      <p:sp>
        <p:nvSpPr>
          <p:cNvPr id="372" name="Google Shape;372;p17"/>
          <p:cNvSpPr/>
          <p:nvPr/>
        </p:nvSpPr>
        <p:spPr>
          <a:xfrm>
            <a:off x="412521" y="3178470"/>
            <a:ext cx="5565761" cy="1624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FF6600"/>
                </a:solidFill>
              </a:rPr>
              <a:t>Luôn trao đổi trước với </a:t>
            </a:r>
            <a:endParaRPr sz="3800">
              <a:solidFill>
                <a:srgbClr val="FF6600"/>
              </a:solidFill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>
                <a:solidFill>
                  <a:srgbClr val="FF6600"/>
                </a:solidFill>
              </a:rPr>
              <a:t>bố mẹ hoặc người lớn </a:t>
            </a:r>
            <a:endParaRPr sz="3800">
              <a:solidFill>
                <a:srgbClr val="FF6600"/>
              </a:solidFill>
            </a:endParaRPr>
          </a:p>
        </p:txBody>
      </p:sp>
      <p:grpSp>
        <p:nvGrpSpPr>
          <p:cNvPr id="373" name="Google Shape;373;p17"/>
          <p:cNvGrpSpPr/>
          <p:nvPr/>
        </p:nvGrpSpPr>
        <p:grpSpPr>
          <a:xfrm>
            <a:off x="5360915" y="1514850"/>
            <a:ext cx="6878868" cy="4573979"/>
            <a:chOff x="5111616" y="1461062"/>
            <a:chExt cx="6878868" cy="4573979"/>
          </a:xfrm>
        </p:grpSpPr>
        <p:pic>
          <p:nvPicPr>
            <p:cNvPr id="374" name="Google Shape;374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60810" y="2050870"/>
              <a:ext cx="5929673" cy="39841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5" name="Google Shape;375;p17"/>
            <p:cNvGrpSpPr/>
            <p:nvPr/>
          </p:nvGrpSpPr>
          <p:grpSpPr>
            <a:xfrm>
              <a:off x="5111616" y="1461062"/>
              <a:ext cx="4409301" cy="4506055"/>
              <a:chOff x="2108440" y="1604497"/>
              <a:chExt cx="4409301" cy="4506055"/>
            </a:xfrm>
          </p:grpSpPr>
          <p:grpSp>
            <p:nvGrpSpPr>
              <p:cNvPr id="376" name="Google Shape;376;p17"/>
              <p:cNvGrpSpPr/>
              <p:nvPr/>
            </p:nvGrpSpPr>
            <p:grpSpPr>
              <a:xfrm rot="2329109">
                <a:off x="2886688" y="2113439"/>
                <a:ext cx="2852804" cy="3488172"/>
                <a:chOff x="2620726" y="2973962"/>
                <a:chExt cx="2625918" cy="2793355"/>
              </a:xfrm>
            </p:grpSpPr>
            <p:pic>
              <p:nvPicPr>
                <p:cNvPr id="377" name="Google Shape;377;p1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010" t="18059" r="2259" b="26073"/>
                <a:stretch/>
              </p:blipFill>
              <p:spPr>
                <a:xfrm rot="6927130" flipH="1">
                  <a:off x="2948874" y="3469255"/>
                  <a:ext cx="1969622" cy="19707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8" name="Google Shape;378;p17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65584" t="65951" r="8026" b="18106"/>
                <a:stretch/>
              </p:blipFill>
              <p:spPr>
                <a:xfrm rot="-8647841">
                  <a:off x="3769557" y="3203448"/>
                  <a:ext cx="928760" cy="4493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79" name="Google Shape;379;p17"/>
              <p:cNvSpPr/>
              <p:nvPr/>
            </p:nvSpPr>
            <p:spPr>
              <a:xfrm>
                <a:off x="3225537" y="3076935"/>
                <a:ext cx="1971910" cy="1815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0" b="1">
                    <a:solidFill>
                      <a:srgbClr val="000000"/>
                    </a:solidFill>
                  </a:rPr>
                  <a:t>Nếu bị lạc, con nhớ đến quầy thu tiền tầng 1 nhé.</a:t>
                </a:r>
                <a:endParaRPr sz="90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80" name="Google Shape;380;p17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67024" y="5082032"/>
            <a:ext cx="4018909" cy="177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"/>
          <p:cNvSpPr/>
          <p:nvPr/>
        </p:nvSpPr>
        <p:spPr>
          <a:xfrm>
            <a:off x="5662753" y="2872698"/>
            <a:ext cx="5955506" cy="22269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6600"/>
                </a:solidFill>
              </a:rPr>
              <a:t>Luôn ghi nhớ số điện thoại của bố, mẹ và </a:t>
            </a:r>
            <a:endParaRPr sz="3700">
              <a:solidFill>
                <a:srgbClr val="FF6600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6600"/>
                </a:solidFill>
              </a:rPr>
              <a:t>địa chỉ nhà của mình</a:t>
            </a:r>
            <a:endParaRPr sz="3700">
              <a:solidFill>
                <a:srgbClr val="FF6600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6" name="Google Shape;386;p18"/>
          <p:cNvSpPr/>
          <p:nvPr/>
        </p:nvSpPr>
        <p:spPr>
          <a:xfrm>
            <a:off x="2850695" y="223595"/>
            <a:ext cx="6490610" cy="1328023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Cách phòng tránh bị lạc </a:t>
            </a:r>
            <a:endParaRPr sz="3600" b="1">
              <a:solidFill>
                <a:srgbClr val="1E4E7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theo gợi ý của tranh là gì?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1E4E79"/>
              </a:solidFill>
            </a:endParaRPr>
          </a:p>
        </p:txBody>
      </p:sp>
      <p:grpSp>
        <p:nvGrpSpPr>
          <p:cNvPr id="387" name="Google Shape;387;p18"/>
          <p:cNvGrpSpPr/>
          <p:nvPr/>
        </p:nvGrpSpPr>
        <p:grpSpPr>
          <a:xfrm>
            <a:off x="141619" y="1936639"/>
            <a:ext cx="5208584" cy="3826386"/>
            <a:chOff x="141619" y="1936639"/>
            <a:chExt cx="5208584" cy="3826386"/>
          </a:xfrm>
        </p:grpSpPr>
        <p:pic>
          <p:nvPicPr>
            <p:cNvPr id="388" name="Google Shape;388;p18"/>
            <p:cNvPicPr preferRelativeResize="0"/>
            <p:nvPr/>
          </p:nvPicPr>
          <p:blipFill rotWithShape="1">
            <a:blip r:embed="rId4">
              <a:alphaModFix/>
            </a:blip>
            <a:srcRect l="1867" t="1192" r="188" b="-257"/>
            <a:stretch/>
          </p:blipFill>
          <p:spPr>
            <a:xfrm>
              <a:off x="141619" y="2209366"/>
              <a:ext cx="5004890" cy="355365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9" name="Google Shape;389;p18"/>
            <p:cNvGrpSpPr/>
            <p:nvPr/>
          </p:nvGrpSpPr>
          <p:grpSpPr>
            <a:xfrm>
              <a:off x="2391585" y="1936639"/>
              <a:ext cx="2958618" cy="2012794"/>
              <a:chOff x="5087893" y="1862210"/>
              <a:chExt cx="2958618" cy="2012794"/>
            </a:xfrm>
          </p:grpSpPr>
          <p:grpSp>
            <p:nvGrpSpPr>
              <p:cNvPr id="390" name="Google Shape;390;p18"/>
              <p:cNvGrpSpPr/>
              <p:nvPr/>
            </p:nvGrpSpPr>
            <p:grpSpPr>
              <a:xfrm>
                <a:off x="5087893" y="1862210"/>
                <a:ext cx="2958618" cy="2012794"/>
                <a:chOff x="2379784" y="1938776"/>
                <a:chExt cx="2958618" cy="2012794"/>
              </a:xfrm>
            </p:grpSpPr>
            <p:pic>
              <p:nvPicPr>
                <p:cNvPr id="391" name="Google Shape;391;p1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010" t="18059" r="2259" b="26073"/>
                <a:stretch/>
              </p:blipFill>
              <p:spPr>
                <a:xfrm rot="492530">
                  <a:off x="2750993" y="2107274"/>
                  <a:ext cx="2480480" cy="16757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2" name="Google Shape;392;p18"/>
                <p:cNvSpPr/>
                <p:nvPr/>
              </p:nvSpPr>
              <p:spPr>
                <a:xfrm>
                  <a:off x="2379784" y="2980341"/>
                  <a:ext cx="240833" cy="211015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18"/>
                <p:cNvSpPr/>
                <p:nvPr/>
              </p:nvSpPr>
              <p:spPr>
                <a:xfrm>
                  <a:off x="2644063" y="2734700"/>
                  <a:ext cx="300904" cy="275995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4" name="Google Shape;394;p18"/>
              <p:cNvSpPr/>
              <p:nvPr/>
            </p:nvSpPr>
            <p:spPr>
              <a:xfrm>
                <a:off x="5676523" y="2222276"/>
                <a:ext cx="1971910" cy="129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00" b="1">
                    <a:solidFill>
                      <a:srgbClr val="000000"/>
                    </a:solidFill>
                  </a:rPr>
                  <a:t>Số điện thoại của bố là 09026xxxx</a:t>
                </a:r>
                <a:r>
                  <a:rPr lang="en-US" sz="2600" b="1">
                    <a:solidFill>
                      <a:srgbClr val="000000"/>
                    </a:solidFill>
                  </a:rPr>
                  <a:t>x.</a:t>
                </a:r>
                <a:endParaRPr sz="260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95" name="Google Shape;395;p18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000" y="5007209"/>
            <a:ext cx="3048000" cy="1850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hs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6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7804" y="1847463"/>
            <a:ext cx="6848669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2902792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9"/>
          <p:cNvSpPr/>
          <p:nvPr/>
        </p:nvSpPr>
        <p:spPr>
          <a:xfrm>
            <a:off x="5578310" y="3003829"/>
            <a:ext cx="6430810" cy="151871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6600"/>
                </a:solidFill>
              </a:rPr>
              <a:t>Luôn đi cùng bạn bè hoặc người thân nếu phải ra ngoài</a:t>
            </a:r>
            <a:endParaRPr sz="3200" b="1">
              <a:solidFill>
                <a:srgbClr val="FF6600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6600"/>
              </a:solidFill>
            </a:endParaRPr>
          </a:p>
        </p:txBody>
      </p:sp>
      <p:sp>
        <p:nvSpPr>
          <p:cNvPr id="401" name="Google Shape;401;p19"/>
          <p:cNvSpPr/>
          <p:nvPr/>
        </p:nvSpPr>
        <p:spPr>
          <a:xfrm>
            <a:off x="2850695" y="223595"/>
            <a:ext cx="6490610" cy="1328023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Cách phòng tránh bị lạc </a:t>
            </a:r>
            <a:endParaRPr sz="3600" b="1">
              <a:solidFill>
                <a:srgbClr val="1E4E7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theo gợi ý của tranh là gì?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1E4E79"/>
              </a:solidFill>
            </a:endParaRPr>
          </a:p>
        </p:txBody>
      </p:sp>
      <p:grpSp>
        <p:nvGrpSpPr>
          <p:cNvPr id="402" name="Google Shape;402;p19"/>
          <p:cNvGrpSpPr/>
          <p:nvPr/>
        </p:nvGrpSpPr>
        <p:grpSpPr>
          <a:xfrm>
            <a:off x="243596" y="2097008"/>
            <a:ext cx="5099111" cy="4044023"/>
            <a:chOff x="243596" y="2097008"/>
            <a:chExt cx="5099111" cy="4044023"/>
          </a:xfrm>
        </p:grpSpPr>
        <p:grpSp>
          <p:nvGrpSpPr>
            <p:cNvPr id="403" name="Google Shape;403;p19"/>
            <p:cNvGrpSpPr/>
            <p:nvPr/>
          </p:nvGrpSpPr>
          <p:grpSpPr>
            <a:xfrm>
              <a:off x="243596" y="2097008"/>
              <a:ext cx="5099111" cy="4044023"/>
              <a:chOff x="243596" y="2097008"/>
              <a:chExt cx="5099111" cy="4044023"/>
            </a:xfrm>
          </p:grpSpPr>
          <p:pic>
            <p:nvPicPr>
              <p:cNvPr id="404" name="Google Shape;404;p19"/>
              <p:cNvPicPr preferRelativeResize="0"/>
              <p:nvPr/>
            </p:nvPicPr>
            <p:blipFill rotWithShape="1">
              <a:blip r:embed="rId4">
                <a:alphaModFix/>
              </a:blip>
              <a:srcRect l="8460" t="6105" r="1261" b="891"/>
              <a:stretch/>
            </p:blipFill>
            <p:spPr>
              <a:xfrm>
                <a:off x="243596" y="2312385"/>
                <a:ext cx="5099111" cy="382864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05" name="Google Shape;405;p19"/>
              <p:cNvGrpSpPr/>
              <p:nvPr/>
            </p:nvGrpSpPr>
            <p:grpSpPr>
              <a:xfrm>
                <a:off x="1734600" y="2097008"/>
                <a:ext cx="2443639" cy="1658363"/>
                <a:chOff x="1744760" y="2104823"/>
                <a:chExt cx="2443639" cy="1658363"/>
              </a:xfrm>
            </p:grpSpPr>
            <p:pic>
              <p:nvPicPr>
                <p:cNvPr id="406" name="Google Shape;406;p1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010" t="18059" r="2259" b="26073"/>
                <a:stretch/>
              </p:blipFill>
              <p:spPr>
                <a:xfrm rot="-10376000">
                  <a:off x="1823254" y="2230302"/>
                  <a:ext cx="2126813" cy="1407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7" name="Google Shape;407;p19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65584" t="69227" r="8026" b="18105"/>
                <a:stretch/>
              </p:blipFill>
              <p:spPr>
                <a:xfrm rot="-1767668">
                  <a:off x="3542755" y="3299586"/>
                  <a:ext cx="618425" cy="2732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08" name="Google Shape;408;p19"/>
            <p:cNvSpPr/>
            <p:nvPr/>
          </p:nvSpPr>
          <p:spPr>
            <a:xfrm>
              <a:off x="2193450" y="2499124"/>
              <a:ext cx="15186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00"/>
                  </a:solidFill>
                </a:rPr>
                <a:t>Chúng mình đi cùng </a:t>
              </a:r>
              <a:endParaRPr sz="8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00"/>
                  </a:solidFill>
                </a:rPr>
                <a:t>nhau nhé!</a:t>
              </a:r>
              <a:endParaRPr sz="600">
                <a:solidFill>
                  <a:srgbClr val="000000"/>
                </a:solidFill>
              </a:endParaRPr>
            </a:p>
          </p:txBody>
        </p:sp>
      </p:grpSp>
      <p:pic>
        <p:nvPicPr>
          <p:cNvPr id="409" name="Google Shape;409;p19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61253" y="5451895"/>
            <a:ext cx="2922141" cy="1338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"/>
          <p:cNvSpPr/>
          <p:nvPr/>
        </p:nvSpPr>
        <p:spPr>
          <a:xfrm>
            <a:off x="5900525" y="2948646"/>
            <a:ext cx="6082467" cy="151871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6600"/>
                </a:solidFill>
              </a:rPr>
              <a:t>Không ngó nghiêng, dừng lại một mình khi đi dã ngoại</a:t>
            </a:r>
            <a:endParaRPr sz="3200" b="1">
              <a:solidFill>
                <a:srgbClr val="FF6600"/>
              </a:solidFill>
            </a:endParaRPr>
          </a:p>
        </p:txBody>
      </p:sp>
      <p:sp>
        <p:nvSpPr>
          <p:cNvPr id="415" name="Google Shape;415;p20"/>
          <p:cNvSpPr/>
          <p:nvPr/>
        </p:nvSpPr>
        <p:spPr>
          <a:xfrm>
            <a:off x="2850695" y="223595"/>
            <a:ext cx="6490610" cy="1328023"/>
          </a:xfrm>
          <a:prstGeom prst="roundRect">
            <a:avLst>
              <a:gd name="adj" fmla="val 16667"/>
            </a:avLst>
          </a:prstGeom>
          <a:solidFill>
            <a:srgbClr val="B9F3F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Cách phòng tránh bị lạc </a:t>
            </a:r>
            <a:endParaRPr sz="3600" b="1">
              <a:solidFill>
                <a:srgbClr val="1E4E7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rgbClr val="1E4E79"/>
                </a:solidFill>
              </a:rPr>
              <a:t>theo gợi ý của tranh là gì? </a:t>
            </a:r>
            <a:endParaRPr sz="3600" b="1">
              <a:solidFill>
                <a:srgbClr val="1E4E79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1E4E79"/>
              </a:solidFill>
            </a:endParaRPr>
          </a:p>
        </p:txBody>
      </p:sp>
      <p:grpSp>
        <p:nvGrpSpPr>
          <p:cNvPr id="416" name="Google Shape;416;p20"/>
          <p:cNvGrpSpPr/>
          <p:nvPr/>
        </p:nvGrpSpPr>
        <p:grpSpPr>
          <a:xfrm>
            <a:off x="181065" y="1885993"/>
            <a:ext cx="5374059" cy="4405302"/>
            <a:chOff x="181065" y="2261131"/>
            <a:chExt cx="5374059" cy="4405302"/>
          </a:xfrm>
        </p:grpSpPr>
        <p:pic>
          <p:nvPicPr>
            <p:cNvPr id="417" name="Google Shape;417;p20"/>
            <p:cNvPicPr preferRelativeResize="0"/>
            <p:nvPr/>
          </p:nvPicPr>
          <p:blipFill rotWithShape="1">
            <a:blip r:embed="rId4">
              <a:alphaModFix/>
            </a:blip>
            <a:srcRect l="3021" t="761" r="1962" b="-201"/>
            <a:stretch/>
          </p:blipFill>
          <p:spPr>
            <a:xfrm>
              <a:off x="181065" y="2530634"/>
              <a:ext cx="5374059" cy="41357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" name="Google Shape;418;p20"/>
            <p:cNvGrpSpPr/>
            <p:nvPr/>
          </p:nvGrpSpPr>
          <p:grpSpPr>
            <a:xfrm>
              <a:off x="800701" y="2261131"/>
              <a:ext cx="3059862" cy="1722367"/>
              <a:chOff x="5818177" y="4125100"/>
              <a:chExt cx="3059862" cy="1722367"/>
            </a:xfrm>
          </p:grpSpPr>
          <p:grpSp>
            <p:nvGrpSpPr>
              <p:cNvPr id="419" name="Google Shape;419;p20"/>
              <p:cNvGrpSpPr/>
              <p:nvPr/>
            </p:nvGrpSpPr>
            <p:grpSpPr>
              <a:xfrm>
                <a:off x="5818177" y="4125100"/>
                <a:ext cx="3059862" cy="1722367"/>
                <a:chOff x="791043" y="2249408"/>
                <a:chExt cx="3059862" cy="1722367"/>
              </a:xfrm>
            </p:grpSpPr>
            <p:pic>
              <p:nvPicPr>
                <p:cNvPr id="420" name="Google Shape;420;p2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8010" t="18059" r="2259" b="26073"/>
                <a:stretch/>
              </p:blipFill>
              <p:spPr>
                <a:xfrm rot="-10376000">
                  <a:off x="867562" y="2406889"/>
                  <a:ext cx="2647068" cy="1407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1" name="Google Shape;421;p20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65756" t="69996" r="8025" b="18106"/>
                <a:stretch/>
              </p:blipFill>
              <p:spPr>
                <a:xfrm rot="-5400000">
                  <a:off x="3352638" y="2707869"/>
                  <a:ext cx="614382" cy="3821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22" name="Google Shape;422;p20"/>
              <p:cNvSpPr/>
              <p:nvPr/>
            </p:nvSpPr>
            <p:spPr>
              <a:xfrm>
                <a:off x="6202271" y="4495572"/>
                <a:ext cx="2184470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0" b="1">
                    <a:solidFill>
                      <a:srgbClr val="000000"/>
                    </a:solidFill>
                  </a:rPr>
                  <a:t>Các em nhớ đi cùng nhau nhé.</a:t>
                </a:r>
                <a:endParaRPr sz="90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423" name="Google Shape;423;p20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99358" y="5296947"/>
            <a:ext cx="3692642" cy="156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hs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6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4784" y="1385348"/>
            <a:ext cx="6848669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72765251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" y="3489199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06636" y="293221"/>
            <a:ext cx="7815399" cy="3707948"/>
            <a:chOff x="2633558" y="-109551"/>
            <a:chExt cx="5861549" cy="2780960"/>
          </a:xfrm>
        </p:grpSpPr>
        <p:sp>
          <p:nvSpPr>
            <p:cNvPr id="7" name="任意多边形 6"/>
            <p:cNvSpPr/>
            <p:nvPr/>
          </p:nvSpPr>
          <p:spPr>
            <a:xfrm>
              <a:off x="4249090" y="-109551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33558" y="1050966"/>
              <a:ext cx="5861549" cy="1620443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Hoạt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động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1: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 HOẠT LỚP</a:t>
              </a:r>
            </a:p>
          </p:txBody>
        </p:sp>
        <p:sp>
          <p:nvSpPr>
            <p:cNvPr id="5" name="椭圆 4"/>
            <p:cNvSpPr/>
            <p:nvPr/>
          </p:nvSpPr>
          <p:spPr>
            <a:xfrm>
              <a:off x="4170931" y="94590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479341" y="94590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BA5ACD5-1BE6-427E-17B9-E95A726C8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dirty="0"/>
          </a:p>
        </p:txBody>
      </p:sp>
      <p:pic>
        <p:nvPicPr>
          <p:cNvPr id="6147" name="Picture 3" descr="Picture12">
            <a:extLst>
              <a:ext uri="{FF2B5EF4-FFF2-40B4-BE49-F238E27FC236}">
                <a16:creationId xmlns:a16="http://schemas.microsoft.com/office/drawing/2014/main" id="{A5D4EFB0-6201-470A-E29C-9876F6A4C13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2721" y="0"/>
            <a:ext cx="9144000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5">
            <a:extLst>
              <a:ext uri="{FF2B5EF4-FFF2-40B4-BE49-F238E27FC236}">
                <a16:creationId xmlns:a16="http://schemas.microsoft.com/office/drawing/2014/main" id="{B2B08D95-FFAE-D7AD-CC88-29F85609A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286001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9" name="Text Box 6">
            <a:extLst>
              <a:ext uri="{FF2B5EF4-FFF2-40B4-BE49-F238E27FC236}">
                <a16:creationId xmlns:a16="http://schemas.microsoft.com/office/drawing/2014/main" id="{FEB0D2B1-58BD-DEDC-DD47-191F757E2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209801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0" name="WordArt 8">
            <a:extLst>
              <a:ext uri="{FF2B5EF4-FFF2-40B4-BE49-F238E27FC236}">
                <a16:creationId xmlns:a16="http://schemas.microsoft.com/office/drawing/2014/main" id="{8D0991BD-F52E-69FB-F4A0-081DD644E1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774824" y="542261"/>
            <a:ext cx="8359775" cy="10865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72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26" name="AutoShape 10">
            <a:extLst>
              <a:ext uri="{FF2B5EF4-FFF2-40B4-BE49-F238E27FC236}">
                <a16:creationId xmlns:a16="http://schemas.microsoft.com/office/drawing/2014/main" id="{069BCD57-4E98-7EC6-3F9B-158747AAF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599" y="261936"/>
            <a:ext cx="6985000" cy="2447925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tổ trưởng lên đánh giá và nhận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 tình hình của tổ mình.</a:t>
            </a:r>
          </a:p>
        </p:txBody>
      </p:sp>
      <p:sp>
        <p:nvSpPr>
          <p:cNvPr id="9227" name="AutoShape 11">
            <a:extLst>
              <a:ext uri="{FF2B5EF4-FFF2-40B4-BE49-F238E27FC236}">
                <a16:creationId xmlns:a16="http://schemas.microsoft.com/office/drawing/2014/main" id="{B4B5AB2C-D732-8843-2A17-053712837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274" y="3467100"/>
            <a:ext cx="8569325" cy="2303463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FEA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 trưởng lên nhận xét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 giá tình hình chung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của lớp.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>
            <a:extLst>
              <a:ext uri="{FF2B5EF4-FFF2-40B4-BE49-F238E27FC236}">
                <a16:creationId xmlns:a16="http://schemas.microsoft.com/office/drawing/2014/main" id="{62D5296D-491E-EE68-3BD0-A680A897C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8674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2" name="Picture 7" descr="blumen-pflanzen051">
            <a:extLst>
              <a:ext uri="{FF2B5EF4-FFF2-40B4-BE49-F238E27FC236}">
                <a16:creationId xmlns:a16="http://schemas.microsoft.com/office/drawing/2014/main" id="{3670036A-1518-2D73-82BC-CEA712AA5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blumen-pflanzen051">
            <a:extLst>
              <a:ext uri="{FF2B5EF4-FFF2-40B4-BE49-F238E27FC236}">
                <a16:creationId xmlns:a16="http://schemas.microsoft.com/office/drawing/2014/main" id="{788F0622-9765-CB8E-D818-5A80C80299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46735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blumen-pflanzen051">
            <a:extLst>
              <a:ext uri="{FF2B5EF4-FFF2-40B4-BE49-F238E27FC236}">
                <a16:creationId xmlns:a16="http://schemas.microsoft.com/office/drawing/2014/main" id="{6C6B2C35-6442-3C32-D09B-B6BF6AC9AA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blumen-pflanzen051">
            <a:extLst>
              <a:ext uri="{FF2B5EF4-FFF2-40B4-BE49-F238E27FC236}">
                <a16:creationId xmlns:a16="http://schemas.microsoft.com/office/drawing/2014/main" id="{FF5FCEBB-9146-0A71-84DE-538B74AD62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 descr="blumen-pflanzen051">
            <a:extLst>
              <a:ext uri="{FF2B5EF4-FFF2-40B4-BE49-F238E27FC236}">
                <a16:creationId xmlns:a16="http://schemas.microsoft.com/office/drawing/2014/main" id="{C700C814-CAF7-88FB-6CAE-A9E87C0B35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WordArt 13">
            <a:extLst>
              <a:ext uri="{FF2B5EF4-FFF2-40B4-BE49-F238E27FC236}">
                <a16:creationId xmlns:a16="http://schemas.microsoft.com/office/drawing/2014/main" id="{6829E190-10DD-5604-CDC2-184F76D818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774825" y="491613"/>
            <a:ext cx="8254078" cy="1137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72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NHẬN XÉT</a:t>
            </a: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D5D42F66-8DE3-7334-DD85-E2CD598D0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657476"/>
            <a:ext cx="828784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HS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đủ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đủ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chuyên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thao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pt-BR" altLang="vi-VN" sz="2800" kern="1200" dirty="0">
                <a:solidFill>
                  <a:srgbClr val="FF0000"/>
                </a:solidFill>
                <a:ea typeface="+mn-ea"/>
              </a:rPr>
              <a:t>- Về vệ sinh cá nhân:</a:t>
            </a:r>
            <a:endParaRPr lang="en-US" altLang="vi-VN" sz="2800" kern="1200" dirty="0">
              <a:solidFill>
                <a:srgbClr val="FF0000"/>
              </a:solidFill>
              <a:ea typeface="+mn-e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pt-BR" altLang="vi-VN" sz="2800" kern="1200" dirty="0">
                <a:solidFill>
                  <a:srgbClr val="FF0000"/>
                </a:solidFill>
                <a:ea typeface="+mn-ea"/>
              </a:rPr>
              <a:t> + Vệ sinh cá nhân tốt</a:t>
            </a:r>
            <a:endParaRPr lang="en-US" altLang="vi-VN" sz="2800" kern="1200" dirty="0">
              <a:solidFill>
                <a:srgbClr val="FF0000"/>
              </a:solidFill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vi-VN" sz="2800" kern="1200" dirty="0">
              <a:solidFill>
                <a:srgbClr val="FF0000"/>
              </a:solidFill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255" name="Text Box 15">
            <a:extLst>
              <a:ext uri="{FF2B5EF4-FFF2-40B4-BE49-F238E27FC236}">
                <a16:creationId xmlns:a16="http://schemas.microsoft.com/office/drawing/2014/main" id="{6C01D1D5-97AB-EA45-76B5-B2F59D34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2101850"/>
            <a:ext cx="24479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1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Ưu điểm</a:t>
            </a:r>
            <a:endParaRPr kumimoji="0" lang="en-US" altLang="vi-VN" sz="2800" b="1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800" b="1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0851203D-E9E9-326D-6757-971E6BB45C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568450" y="58738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  <p:bldP spid="1025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descr="Newsprint">
            <a:extLst>
              <a:ext uri="{FF2B5EF4-FFF2-40B4-BE49-F238E27FC236}">
                <a16:creationId xmlns:a16="http://schemas.microsoft.com/office/drawing/2014/main" id="{8D07C1D4-89E7-9227-8214-D6FB7A52C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buFontTx/>
              <a:buNone/>
            </a:pPr>
            <a:endParaRPr lang="vi-VN" altLang="vi-VN"/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2A632809-95B2-E630-CBF3-1DF9723AD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8674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4" name="Picture 4" descr="blumen-pflanzen051">
            <a:extLst>
              <a:ext uri="{FF2B5EF4-FFF2-40B4-BE49-F238E27FC236}">
                <a16:creationId xmlns:a16="http://schemas.microsoft.com/office/drawing/2014/main" id="{1B1AF24E-D309-683B-57C0-FE77C0157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blumen-pflanzen051">
            <a:extLst>
              <a:ext uri="{FF2B5EF4-FFF2-40B4-BE49-F238E27FC236}">
                <a16:creationId xmlns:a16="http://schemas.microsoft.com/office/drawing/2014/main" id="{578500DB-87CA-526F-00B4-8BF81DD35B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46735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blumen-pflanzen051">
            <a:extLst>
              <a:ext uri="{FF2B5EF4-FFF2-40B4-BE49-F238E27FC236}">
                <a16:creationId xmlns:a16="http://schemas.microsoft.com/office/drawing/2014/main" id="{6888E67D-DEA1-29A5-D2C9-3B2C19DC85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blumen-pflanzen051">
            <a:extLst>
              <a:ext uri="{FF2B5EF4-FFF2-40B4-BE49-F238E27FC236}">
                <a16:creationId xmlns:a16="http://schemas.microsoft.com/office/drawing/2014/main" id="{108E2C97-ECE1-2871-268E-9D11B3CAE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blumen-pflanzen051">
            <a:extLst>
              <a:ext uri="{FF2B5EF4-FFF2-40B4-BE49-F238E27FC236}">
                <a16:creationId xmlns:a16="http://schemas.microsoft.com/office/drawing/2014/main" id="{1A6F406B-4091-1CD3-1AF5-50824E3071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WordArt 9">
            <a:extLst>
              <a:ext uri="{FF2B5EF4-FFF2-40B4-BE49-F238E27FC236}">
                <a16:creationId xmlns:a16="http://schemas.microsoft.com/office/drawing/2014/main" id="{9650CE8A-CE7B-751A-BFCB-DC90F01109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774825" y="549275"/>
            <a:ext cx="8281988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72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NHẬN XÉT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E199CF90-697A-68FD-33DC-6C3204448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101850"/>
            <a:ext cx="4248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1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Tồn tại</a:t>
            </a:r>
            <a:endParaRPr kumimoji="0" lang="en-US" altLang="vi-VN" sz="2800" b="1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800" b="1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D1E8A01A-17D1-D665-E250-070B085E6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730501"/>
            <a:ext cx="618172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Một số HS còn </a:t>
            </a:r>
            <a:r>
              <a:rPr kumimoji="0" lang="vi-VN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pt-BR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học muộn.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Một số HS còn hay nói chuyện riêng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Lớp còn ồn ào trong một số tiết học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Một số bạn chưa chú ý nghe giảng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Một số HS chưa có ý thức rèn chữ</a:t>
            </a:r>
            <a:endParaRPr kumimoji="0" lang="en-US" alt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  <p:bldP spid="15372" grpId="0"/>
      <p:bldP spid="1537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Newsprint">
            <a:extLst>
              <a:ext uri="{FF2B5EF4-FFF2-40B4-BE49-F238E27FC236}">
                <a16:creationId xmlns:a16="http://schemas.microsoft.com/office/drawing/2014/main" id="{3BE77BCE-715A-8ED2-BBB0-0CB906E8C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buFontTx/>
              <a:buNone/>
            </a:pPr>
            <a:endParaRPr lang="vi-VN" altLang="vi-VN" dirty="0"/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59BF69F6-522E-4C91-BD9B-DA700B3FE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8674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8" name="Picture 4" descr="blumen-pflanzen051">
            <a:extLst>
              <a:ext uri="{FF2B5EF4-FFF2-40B4-BE49-F238E27FC236}">
                <a16:creationId xmlns:a16="http://schemas.microsoft.com/office/drawing/2014/main" id="{C0B726EA-5F36-ED4F-37A4-C3E9ADC45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blumen-pflanzen051">
            <a:extLst>
              <a:ext uri="{FF2B5EF4-FFF2-40B4-BE49-F238E27FC236}">
                <a16:creationId xmlns:a16="http://schemas.microsoft.com/office/drawing/2014/main" id="{4D33DB2C-7273-2479-A1C0-EB7AE3B0F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46735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blumen-pflanzen051">
            <a:extLst>
              <a:ext uri="{FF2B5EF4-FFF2-40B4-BE49-F238E27FC236}">
                <a16:creationId xmlns:a16="http://schemas.microsoft.com/office/drawing/2014/main" id="{856A7197-5F24-A356-87C6-400FCA31F3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blumen-pflanzen051">
            <a:extLst>
              <a:ext uri="{FF2B5EF4-FFF2-40B4-BE49-F238E27FC236}">
                <a16:creationId xmlns:a16="http://schemas.microsoft.com/office/drawing/2014/main" id="{12D9912A-E9DB-4F93-EAC4-849EFF831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blumen-pflanzen051">
            <a:extLst>
              <a:ext uri="{FF2B5EF4-FFF2-40B4-BE49-F238E27FC236}">
                <a16:creationId xmlns:a16="http://schemas.microsoft.com/office/drawing/2014/main" id="{2609D444-1A27-1181-0BCB-A0AB5F154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1295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0">
            <a:extLst>
              <a:ext uri="{FF2B5EF4-FFF2-40B4-BE49-F238E27FC236}">
                <a16:creationId xmlns:a16="http://schemas.microsoft.com/office/drawing/2014/main" id="{964AFC06-AD1A-252E-E38E-BF4A05347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1643064"/>
            <a:ext cx="61928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tới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E5D99BD7-A245-687A-09AE-D8B4353B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7" y="2322514"/>
            <a:ext cx="820896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Cần phát huy những ưu điểm và khắc phục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nhược điểm.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HS phải chú ý nghe GV giảng bài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Không nói chuyện riêng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Thái độ học tập phải nghiêm túc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HS phải có ý thức rèn luyện chữ viết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729A5-2FFB-2151-F648-4355C9BCC359}"/>
              </a:ext>
            </a:extLst>
          </p:cNvPr>
          <p:cNvSpPr txBox="1">
            <a:spLocks/>
          </p:cNvSpPr>
          <p:nvPr/>
        </p:nvSpPr>
        <p:spPr>
          <a:xfrm>
            <a:off x="1065212" y="294968"/>
            <a:ext cx="10058402" cy="1229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471F"/>
                </a:solidFill>
                <a:effectLst/>
                <a:uLnTx/>
                <a:uFillTx/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KẾ HOẠCH TUẦN MỚI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6396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" y="3489199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93010" y="-146068"/>
            <a:ext cx="10410092" cy="3430973"/>
            <a:chOff x="2367292" y="-109551"/>
            <a:chExt cx="5861549" cy="3369606"/>
          </a:xfrm>
        </p:grpSpPr>
        <p:sp>
          <p:nvSpPr>
            <p:cNvPr id="7" name="任意多边形 6"/>
            <p:cNvSpPr/>
            <p:nvPr/>
          </p:nvSpPr>
          <p:spPr>
            <a:xfrm>
              <a:off x="4249090" y="-109551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67292" y="1603016"/>
              <a:ext cx="5861549" cy="1657039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prstTxWarp prst="textDeflateTo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Hoạt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động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2: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ffany" panose="02020500000000000000" pitchFamily="18" charset="0"/>
                  <a:ea typeface="Tiffany" panose="02020500000000000000" pitchFamily="18" charset="0"/>
                  <a:cs typeface="Tiffany" panose="02020500000000000000" pitchFamily="18" charset="0"/>
                  <a:sym typeface="Arial"/>
                </a:rPr>
                <a:t>TRÒ CHƠI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ffany" panose="02020500000000000000" pitchFamily="18" charset="0"/>
                  <a:ea typeface="Tiffany" panose="02020500000000000000" pitchFamily="18" charset="0"/>
                  <a:cs typeface="Tiffany" panose="02020500000000000000" pitchFamily="18" charset="0"/>
                  <a:sym typeface="Arial"/>
                </a:rPr>
                <a:t>AN TOÀN GIAO THÔNG</a:t>
              </a:r>
            </a:p>
          </p:txBody>
        </p:sp>
        <p:sp>
          <p:nvSpPr>
            <p:cNvPr id="5" name="椭圆 4"/>
            <p:cNvSpPr/>
            <p:nvPr/>
          </p:nvSpPr>
          <p:spPr>
            <a:xfrm>
              <a:off x="4170931" y="94590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479341" y="94590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8" descr="Three young children in raincoats holding hands and playing outside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9;p2"/>
          <p:cNvPicPr preferRelativeResize="0"/>
          <p:nvPr/>
        </p:nvPicPr>
        <p:blipFill rotWithShape="1">
          <a:blip r:embed="rId2">
            <a:alphaModFix/>
          </a:blip>
          <a:srcRect l="21653" t="53838" r="3181" b="18790"/>
          <a:stretch/>
        </p:blipFill>
        <p:spPr>
          <a:xfrm>
            <a:off x="0" y="4735286"/>
            <a:ext cx="12192000" cy="212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2" descr="F:\未标题-1.png"/>
          <p:cNvPicPr preferRelativeResize="0"/>
          <p:nvPr/>
        </p:nvPicPr>
        <p:blipFill rotWithShape="1">
          <a:blip r:embed="rId3">
            <a:alphaModFix/>
          </a:blip>
          <a:srcRect l="16797" t="4268" r="11163" b="4824"/>
          <a:stretch/>
        </p:blipFill>
        <p:spPr>
          <a:xfrm>
            <a:off x="3420525" y="3781044"/>
            <a:ext cx="1566357" cy="197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1;p2" descr="F:\未标题-1.png"/>
          <p:cNvPicPr preferRelativeResize="0"/>
          <p:nvPr/>
        </p:nvPicPr>
        <p:blipFill rotWithShape="1">
          <a:blip r:embed="rId4">
            <a:alphaModFix/>
          </a:blip>
          <a:srcRect l="19389" t="9930" r="18242" b="4593"/>
          <a:stretch/>
        </p:blipFill>
        <p:spPr>
          <a:xfrm>
            <a:off x="5209562" y="3429000"/>
            <a:ext cx="1486854" cy="203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2;p2" descr="F:\未标题-1.png"/>
          <p:cNvPicPr preferRelativeResize="0"/>
          <p:nvPr/>
        </p:nvPicPr>
        <p:blipFill rotWithShape="1">
          <a:blip r:embed="rId5">
            <a:alphaModFix/>
          </a:blip>
          <a:srcRect l="20611" t="8064" r="13670" b="5111"/>
          <a:stretch/>
        </p:blipFill>
        <p:spPr>
          <a:xfrm>
            <a:off x="6865661" y="3753964"/>
            <a:ext cx="1496147" cy="197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2" descr="F:\未标题-1.png"/>
          <p:cNvPicPr preferRelativeResize="0"/>
          <p:nvPr/>
        </p:nvPicPr>
        <p:blipFill rotWithShape="1">
          <a:blip r:embed="rId6">
            <a:alphaModFix/>
          </a:blip>
          <a:srcRect l="21907" t="7818" r="12757" b="5712"/>
          <a:stretch/>
        </p:blipFill>
        <p:spPr>
          <a:xfrm>
            <a:off x="8667260" y="3489462"/>
            <a:ext cx="1468269" cy="1943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4;p2" descr="Traffic Light Car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oogle Shape;115;p2"/>
          <p:cNvGrpSpPr/>
          <p:nvPr/>
        </p:nvGrpSpPr>
        <p:grpSpPr>
          <a:xfrm>
            <a:off x="1645229" y="1356919"/>
            <a:ext cx="953134" cy="4076023"/>
            <a:chOff x="2467390" y="1370898"/>
            <a:chExt cx="953134" cy="4076023"/>
          </a:xfrm>
        </p:grpSpPr>
        <p:pic>
          <p:nvPicPr>
            <p:cNvPr id="9" name="Google Shape;116;p2" descr="F:\未标题-1.png"/>
            <p:cNvPicPr preferRelativeResize="0"/>
            <p:nvPr/>
          </p:nvPicPr>
          <p:blipFill rotWithShape="1">
            <a:blip r:embed="rId7">
              <a:alphaModFix/>
            </a:blip>
            <a:srcRect l="8682" t="6894" r="13756" b="5885"/>
            <a:stretch/>
          </p:blipFill>
          <p:spPr>
            <a:xfrm>
              <a:off x="2467390" y="1370898"/>
              <a:ext cx="953134" cy="4076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17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8;p2" descr="Traffic Light Cartoon clipart - Green, Light, Circle, transparent clip art"/>
            <p:cNvPicPr preferRelativeResize="0"/>
            <p:nvPr/>
          </p:nvPicPr>
          <p:blipFill rotWithShape="1">
            <a:blip r:embed="rId9">
              <a:alphaModFix/>
            </a:blip>
            <a:srcRect l="15717" r="15324"/>
            <a:stretch/>
          </p:blipFill>
          <p:spPr>
            <a:xfrm>
              <a:off x="2700222" y="2677295"/>
              <a:ext cx="556291" cy="537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19;p2"/>
            <p:cNvPicPr preferRelativeResize="0"/>
            <p:nvPr/>
          </p:nvPicPr>
          <p:blipFill rotWithShape="1">
            <a:blip r:embed="rId10">
              <a:alphaModFix/>
            </a:blip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20;p2"/>
          <p:cNvSpPr txBox="1"/>
          <p:nvPr/>
        </p:nvSpPr>
        <p:spPr>
          <a:xfrm>
            <a:off x="3616073" y="2038012"/>
            <a:ext cx="84537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Đèn</a:t>
            </a:r>
            <a:r>
              <a:rPr lang="en-US" sz="44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xanh</a:t>
            </a:r>
            <a:r>
              <a:rPr lang="en-US" sz="44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4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Đèn</a:t>
            </a:r>
            <a:r>
              <a:rPr lang="en-US" sz="4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đỏ</a:t>
            </a:r>
            <a:r>
              <a:rPr lang="en-US" sz="4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4400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Đèn</a:t>
            </a:r>
            <a:r>
              <a:rPr lang="en-US" sz="4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vàng</a:t>
            </a:r>
            <a:r>
              <a:rPr lang="en-US" sz="44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21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86882" y="-466355"/>
            <a:ext cx="4220766" cy="220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22;p2"/>
          <p:cNvSpPr/>
          <p:nvPr/>
        </p:nvSpPr>
        <p:spPr>
          <a:xfrm>
            <a:off x="5665623" y="584438"/>
            <a:ext cx="28632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Khởi</a:t>
            </a:r>
            <a:r>
              <a:rPr lang="en-US" sz="4000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endParaRPr sz="1600" dirty="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3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- 1</a:t>
            </a:r>
          </a:p>
        </p:txBody>
      </p:sp>
      <p:sp>
        <p:nvSpPr>
          <p:cNvPr id="8" name="Picture Placeholder 7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F2263E-EA98-440D-84A6-EB5392122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3527457-387E-41F2-8579-23B24615DE42}"/>
              </a:ext>
            </a:extLst>
          </p:cNvPr>
          <p:cNvSpPr/>
          <p:nvPr/>
        </p:nvSpPr>
        <p:spPr>
          <a:xfrm>
            <a:off x="8108414" y="4759287"/>
            <a:ext cx="495759" cy="6059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- 2</a:t>
            </a:r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6A83C-6FC6-4448-B9FE-BC6DFD6C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" y="1"/>
            <a:ext cx="12192000" cy="68579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13BE76-1B5C-4111-ADA0-95C61D64E1A9}"/>
              </a:ext>
            </a:extLst>
          </p:cNvPr>
          <p:cNvSpPr/>
          <p:nvPr/>
        </p:nvSpPr>
        <p:spPr>
          <a:xfrm>
            <a:off x="7932145" y="4947405"/>
            <a:ext cx="495759" cy="5059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- 3</a:t>
            </a:r>
          </a:p>
        </p:txBody>
      </p:sp>
      <p:sp>
        <p:nvSpPr>
          <p:cNvPr id="7" name="Picture Placeholder 6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B9053-3615-4768-8E3A-86BD29C09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90F396D-F039-458C-B457-C98B6A442D9C}"/>
              </a:ext>
            </a:extLst>
          </p:cNvPr>
          <p:cNvSpPr/>
          <p:nvPr/>
        </p:nvSpPr>
        <p:spPr>
          <a:xfrm>
            <a:off x="7138930" y="5592193"/>
            <a:ext cx="517793" cy="45606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F03DE-4F41-4DD6-85C5-53A4A6192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E619161-984D-481D-B566-CBDA04A44AA7}"/>
              </a:ext>
            </a:extLst>
          </p:cNvPr>
          <p:cNvSpPr/>
          <p:nvPr/>
        </p:nvSpPr>
        <p:spPr>
          <a:xfrm>
            <a:off x="198304" y="6048260"/>
            <a:ext cx="429657" cy="51779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1C220-EFEC-40C4-9920-F72F0D847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90BE1E9-AD73-4BF2-95CD-64A26A511AE0}"/>
              </a:ext>
            </a:extLst>
          </p:cNvPr>
          <p:cNvSpPr/>
          <p:nvPr/>
        </p:nvSpPr>
        <p:spPr>
          <a:xfrm>
            <a:off x="6907577" y="5993177"/>
            <a:ext cx="561860" cy="5600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9F2BF5-6286-4DB9-99B1-50D94BD0B6CA}"/>
              </a:ext>
            </a:extLst>
          </p:cNvPr>
          <p:cNvSpPr txBox="1"/>
          <p:nvPr/>
        </p:nvSpPr>
        <p:spPr>
          <a:xfrm>
            <a:off x="308472" y="1905918"/>
            <a:ext cx="11766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múa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“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DFA2E-BC07-13CE-CE6A-A8DF2691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938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3"/>
          <p:cNvGrpSpPr/>
          <p:nvPr/>
        </p:nvGrpSpPr>
        <p:grpSpPr>
          <a:xfrm>
            <a:off x="238914" y="3994712"/>
            <a:ext cx="3472232" cy="2538116"/>
            <a:chOff x="7943185" y="-810140"/>
            <a:chExt cx="3472232" cy="2538116"/>
          </a:xfrm>
        </p:grpSpPr>
        <p:pic>
          <p:nvPicPr>
            <p:cNvPr id="129" name="Google Shape;12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3185" y="-810140"/>
              <a:ext cx="3472232" cy="253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3"/>
            <p:cNvSpPr/>
            <p:nvPr/>
          </p:nvSpPr>
          <p:spPr>
            <a:xfrm>
              <a:off x="8158918" y="-807490"/>
              <a:ext cx="360000" cy="360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177768" y="-794644"/>
              <a:ext cx="3193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132;p3"/>
          <p:cNvGrpSpPr/>
          <p:nvPr/>
        </p:nvGrpSpPr>
        <p:grpSpPr>
          <a:xfrm>
            <a:off x="4089565" y="4073806"/>
            <a:ext cx="3472232" cy="2397706"/>
            <a:chOff x="8390342" y="1611850"/>
            <a:chExt cx="3472232" cy="2397706"/>
          </a:xfrm>
        </p:grpSpPr>
        <p:pic>
          <p:nvPicPr>
            <p:cNvPr id="133" name="Google Shape;133;p3"/>
            <p:cNvPicPr preferRelativeResize="0"/>
            <p:nvPr/>
          </p:nvPicPr>
          <p:blipFill rotWithShape="1">
            <a:blip r:embed="rId4">
              <a:alphaModFix/>
            </a:blip>
            <a:srcRect l="5698" t="2329" r="2200" b="2993"/>
            <a:stretch/>
          </p:blipFill>
          <p:spPr>
            <a:xfrm>
              <a:off x="8390342" y="1637293"/>
              <a:ext cx="3472232" cy="23722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" name="Google Shape;134;p3"/>
            <p:cNvGrpSpPr/>
            <p:nvPr/>
          </p:nvGrpSpPr>
          <p:grpSpPr>
            <a:xfrm>
              <a:off x="8516121" y="1611850"/>
              <a:ext cx="360232" cy="382018"/>
              <a:chOff x="8452601" y="-892362"/>
              <a:chExt cx="360232" cy="382018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8452601" y="-892362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FF66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8471073" y="-879676"/>
                <a:ext cx="34176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7" name="Google Shape;137;p3"/>
          <p:cNvGrpSpPr/>
          <p:nvPr/>
        </p:nvGrpSpPr>
        <p:grpSpPr>
          <a:xfrm>
            <a:off x="7986215" y="4086492"/>
            <a:ext cx="3409973" cy="2385020"/>
            <a:chOff x="4997492" y="2590997"/>
            <a:chExt cx="3409973" cy="2385020"/>
          </a:xfrm>
        </p:grpSpPr>
        <p:grpSp>
          <p:nvGrpSpPr>
            <p:cNvPr id="138" name="Google Shape;138;p3"/>
            <p:cNvGrpSpPr/>
            <p:nvPr/>
          </p:nvGrpSpPr>
          <p:grpSpPr>
            <a:xfrm>
              <a:off x="4997492" y="2590997"/>
              <a:ext cx="3409973" cy="2385020"/>
              <a:chOff x="589303" y="2384446"/>
              <a:chExt cx="7628721" cy="3692263"/>
            </a:xfrm>
          </p:grpSpPr>
          <p:pic>
            <p:nvPicPr>
              <p:cNvPr id="139" name="Google Shape;139;p3"/>
              <p:cNvPicPr preferRelativeResize="0"/>
              <p:nvPr/>
            </p:nvPicPr>
            <p:blipFill rotWithShape="1">
              <a:blip r:embed="rId5">
                <a:alphaModFix/>
              </a:blip>
              <a:srcRect t="13147" b="13134"/>
              <a:stretch/>
            </p:blipFill>
            <p:spPr>
              <a:xfrm>
                <a:off x="589303" y="2384446"/>
                <a:ext cx="7628721" cy="36922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0" name="Google Shape;140;p3"/>
              <p:cNvSpPr/>
              <p:nvPr/>
            </p:nvSpPr>
            <p:spPr>
              <a:xfrm>
                <a:off x="755787" y="2387493"/>
                <a:ext cx="3112594" cy="714706"/>
              </a:xfrm>
              <a:prstGeom prst="rect">
                <a:avLst/>
              </a:prstGeom>
              <a:solidFill>
                <a:srgbClr val="74E8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FF6600"/>
                    </a:solidFill>
                    <a:latin typeface="Arial"/>
                    <a:ea typeface="Arial"/>
                    <a:cs typeface="Arial"/>
                    <a:sym typeface="Arial"/>
                  </a:rPr>
                  <a:t>Siêu thị</a:t>
                </a:r>
                <a:endParaRPr sz="80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p3"/>
            <p:cNvGrpSpPr/>
            <p:nvPr/>
          </p:nvGrpSpPr>
          <p:grpSpPr>
            <a:xfrm>
              <a:off x="7293311" y="2631816"/>
              <a:ext cx="360000" cy="376647"/>
              <a:chOff x="8452601" y="-582655"/>
              <a:chExt cx="360000" cy="376647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452601" y="-582655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FF66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471339" y="-575340"/>
                <a:ext cx="3225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endParaRPr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4" name="Google Shape;144;p3"/>
          <p:cNvGrpSpPr/>
          <p:nvPr/>
        </p:nvGrpSpPr>
        <p:grpSpPr>
          <a:xfrm>
            <a:off x="6716338" y="1404280"/>
            <a:ext cx="3506814" cy="2492343"/>
            <a:chOff x="229804" y="1898248"/>
            <a:chExt cx="3506814" cy="2492343"/>
          </a:xfrm>
        </p:grpSpPr>
        <p:grpSp>
          <p:nvGrpSpPr>
            <p:cNvPr id="145" name="Google Shape;145;p3"/>
            <p:cNvGrpSpPr/>
            <p:nvPr/>
          </p:nvGrpSpPr>
          <p:grpSpPr>
            <a:xfrm>
              <a:off x="229804" y="1898248"/>
              <a:ext cx="3506814" cy="2492343"/>
              <a:chOff x="403560" y="2517290"/>
              <a:chExt cx="3749186" cy="3264021"/>
            </a:xfrm>
          </p:grpSpPr>
          <p:pic>
            <p:nvPicPr>
              <p:cNvPr id="146" name="Google Shape;146;p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3560" y="2549239"/>
                <a:ext cx="3749186" cy="323207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7" name="Google Shape;147;p3"/>
              <p:cNvSpPr/>
              <p:nvPr/>
            </p:nvSpPr>
            <p:spPr>
              <a:xfrm>
                <a:off x="2407242" y="2517290"/>
                <a:ext cx="1192486" cy="442674"/>
              </a:xfrm>
              <a:prstGeom prst="roundRect">
                <a:avLst>
                  <a:gd name="adj" fmla="val 16667"/>
                </a:avLst>
              </a:prstGeom>
              <a:solidFill>
                <a:srgbClr val="54293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Sở thú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395701" y="2006554"/>
              <a:ext cx="360000" cy="380323"/>
              <a:chOff x="-82072" y="2056265"/>
              <a:chExt cx="360000" cy="38032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-82072" y="2056265"/>
                <a:ext cx="360000" cy="36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FF66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-41390" y="2067256"/>
                <a:ext cx="31931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" name="Google Shape;151;p3"/>
          <p:cNvSpPr/>
          <p:nvPr/>
        </p:nvSpPr>
        <p:spPr>
          <a:xfrm>
            <a:off x="2848468" y="370828"/>
            <a:ext cx="75774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5B5B"/>
                </a:solidFill>
              </a:rPr>
              <a:t>Chỉ ra những địa điểm dễ bị lạc</a:t>
            </a:r>
            <a:endParaRPr sz="3600" b="1">
              <a:solidFill>
                <a:srgbClr val="FF5B5B"/>
              </a:solidFill>
            </a:endParaRPr>
          </a:p>
        </p:txBody>
      </p:sp>
      <p:pic>
        <p:nvPicPr>
          <p:cNvPr id="152" name="Google Shape;152;p3"/>
          <p:cNvPicPr preferRelativeResize="0"/>
          <p:nvPr/>
        </p:nvPicPr>
        <p:blipFill rotWithShape="1">
          <a:blip r:embed="rId7">
            <a:alphaModFix/>
          </a:blip>
          <a:srcRect l="10383" t="29644" r="53920" b="36210"/>
          <a:stretch/>
        </p:blipFill>
        <p:spPr>
          <a:xfrm>
            <a:off x="5525898" y="3240454"/>
            <a:ext cx="618634" cy="6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7">
            <a:alphaModFix/>
          </a:blip>
          <a:srcRect l="10383" t="29644" r="53920" b="36210"/>
          <a:stretch/>
        </p:blipFill>
        <p:spPr>
          <a:xfrm>
            <a:off x="10257824" y="3256899"/>
            <a:ext cx="618634" cy="6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7">
            <a:alphaModFix/>
          </a:blip>
          <a:srcRect l="10383" t="29644" r="53920" b="36210"/>
          <a:stretch/>
        </p:blipFill>
        <p:spPr>
          <a:xfrm>
            <a:off x="6943163" y="5831788"/>
            <a:ext cx="618634" cy="6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 l="10383" t="29644" r="53920" b="36210"/>
          <a:stretch/>
        </p:blipFill>
        <p:spPr>
          <a:xfrm>
            <a:off x="11416201" y="5919001"/>
            <a:ext cx="618634" cy="63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99156" y="-554992"/>
            <a:ext cx="2891314" cy="220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/>
          <p:nvPr/>
        </p:nvSpPr>
        <p:spPr>
          <a:xfrm>
            <a:off x="0" y="504370"/>
            <a:ext cx="26876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E75B5"/>
                </a:solidFill>
              </a:rPr>
              <a:t>Khởi động</a:t>
            </a:r>
            <a:endParaRPr sz="1400">
              <a:solidFill>
                <a:srgbClr val="2E75B5"/>
              </a:solidFill>
            </a:endParaRPr>
          </a:p>
        </p:txBody>
      </p:sp>
      <p:grpSp>
        <p:nvGrpSpPr>
          <p:cNvPr id="158" name="Google Shape;158;p3"/>
          <p:cNvGrpSpPr/>
          <p:nvPr/>
        </p:nvGrpSpPr>
        <p:grpSpPr>
          <a:xfrm>
            <a:off x="1957739" y="1325631"/>
            <a:ext cx="3506814" cy="2572333"/>
            <a:chOff x="289682" y="-586231"/>
            <a:chExt cx="3506814" cy="2572333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289682" y="-493100"/>
              <a:ext cx="3506814" cy="2479202"/>
              <a:chOff x="289682" y="-1080626"/>
              <a:chExt cx="3506814" cy="2479202"/>
            </a:xfrm>
          </p:grpSpPr>
          <p:pic>
            <p:nvPicPr>
              <p:cNvPr id="160" name="Google Shape;160;p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89682" y="-1080626"/>
                <a:ext cx="3506814" cy="24792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1" name="Google Shape;161;p3"/>
              <p:cNvSpPr/>
              <p:nvPr/>
            </p:nvSpPr>
            <p:spPr>
              <a:xfrm>
                <a:off x="431769" y="-906888"/>
                <a:ext cx="1192486" cy="442674"/>
              </a:xfrm>
              <a:prstGeom prst="roundRect">
                <a:avLst>
                  <a:gd name="adj" fmla="val 16667"/>
                </a:avLst>
              </a:prstGeom>
              <a:solidFill>
                <a:srgbClr val="1AB0E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Bến xe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2" name="Google Shape;162;p3"/>
            <p:cNvSpPr/>
            <p:nvPr/>
          </p:nvSpPr>
          <p:spPr>
            <a:xfrm>
              <a:off x="289682" y="-586231"/>
              <a:ext cx="360000" cy="360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4407" y="-571167"/>
              <a:ext cx="2840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4"/>
          <p:cNvPicPr preferRelativeResize="0"/>
          <p:nvPr/>
        </p:nvPicPr>
        <p:blipFill rotWithShape="1">
          <a:blip r:embed="rId3">
            <a:alphaModFix/>
          </a:blip>
          <a:srcRect t="26479" b="16852"/>
          <a:stretch/>
        </p:blipFill>
        <p:spPr>
          <a:xfrm>
            <a:off x="1008" y="2853638"/>
            <a:ext cx="12190992" cy="310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689040" y="4009009"/>
            <a:ext cx="1241913" cy="27835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71" name="Google Shape;171;p4"/>
          <p:cNvSpPr/>
          <p:nvPr/>
        </p:nvSpPr>
        <p:spPr>
          <a:xfrm>
            <a:off x="3105246" y="1333877"/>
            <a:ext cx="757746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5B5B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6000" b="1">
                <a:solidFill>
                  <a:srgbClr val="FF5B5B"/>
                </a:solidFill>
              </a:rPr>
              <a:t>ách phòng tránh bị lạc</a:t>
            </a:r>
            <a:endParaRPr sz="6000" b="1">
              <a:solidFill>
                <a:srgbClr val="FF5B5B"/>
              </a:solidFill>
            </a:endParaRPr>
          </a:p>
        </p:txBody>
      </p:sp>
      <p:pic>
        <p:nvPicPr>
          <p:cNvPr id="172" name="Google Shape;17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1501" y="401672"/>
            <a:ext cx="884956" cy="7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5"/>
          <p:cNvGrpSpPr/>
          <p:nvPr/>
        </p:nvGrpSpPr>
        <p:grpSpPr>
          <a:xfrm>
            <a:off x="2466847" y="1514936"/>
            <a:ext cx="7831150" cy="5343064"/>
            <a:chOff x="3559661" y="168733"/>
            <a:chExt cx="8632339" cy="6075313"/>
          </a:xfrm>
        </p:grpSpPr>
        <p:pic>
          <p:nvPicPr>
            <p:cNvPr id="178" name="Google Shape;178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59661" y="168733"/>
              <a:ext cx="4478419" cy="3103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5"/>
            <p:cNvPicPr preferRelativeResize="0"/>
            <p:nvPr/>
          </p:nvPicPr>
          <p:blipFill rotWithShape="1">
            <a:blip r:embed="rId4">
              <a:alphaModFix/>
            </a:blip>
            <a:srcRect l="8460" t="6105" r="1261" b="891"/>
            <a:stretch/>
          </p:blipFill>
          <p:spPr>
            <a:xfrm>
              <a:off x="3787224" y="3115876"/>
              <a:ext cx="4023292" cy="3116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5"/>
            <p:cNvPicPr preferRelativeResize="0"/>
            <p:nvPr/>
          </p:nvPicPr>
          <p:blipFill rotWithShape="1">
            <a:blip r:embed="rId5">
              <a:alphaModFix/>
            </a:blip>
            <a:srcRect l="3021" t="761" r="1962" b="-201"/>
            <a:stretch/>
          </p:blipFill>
          <p:spPr>
            <a:xfrm>
              <a:off x="8038080" y="3115876"/>
              <a:ext cx="3940560" cy="3128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5"/>
            <p:cNvPicPr preferRelativeResize="0"/>
            <p:nvPr/>
          </p:nvPicPr>
          <p:blipFill rotWithShape="1">
            <a:blip r:embed="rId6">
              <a:alphaModFix/>
            </a:blip>
            <a:srcRect l="1867" t="1192" r="188" b="-257"/>
            <a:stretch/>
          </p:blipFill>
          <p:spPr>
            <a:xfrm>
              <a:off x="8038080" y="230241"/>
              <a:ext cx="4153920" cy="3042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5"/>
          <p:cNvSpPr/>
          <p:nvPr/>
        </p:nvSpPr>
        <p:spPr>
          <a:xfrm>
            <a:off x="2379541" y="237914"/>
            <a:ext cx="7918456" cy="1077218"/>
          </a:xfrm>
          <a:prstGeom prst="rect">
            <a:avLst/>
          </a:prstGeom>
          <a:solidFill>
            <a:schemeClr val="lt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</a:rPr>
              <a:t>Trao đổi về cách phòng tránh bị lạc theo gợi ý ở các tranh</a:t>
            </a:r>
            <a:endParaRPr sz="3200" b="1">
              <a:solidFill>
                <a:srgbClr val="7030A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7030A0"/>
              </a:solidFill>
            </a:endParaRPr>
          </a:p>
        </p:txBody>
      </p:sp>
      <p:pic>
        <p:nvPicPr>
          <p:cNvPr id="183" name="Google Shape;18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79" y="5242903"/>
            <a:ext cx="2805561" cy="1604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961" y="769589"/>
            <a:ext cx="6084335" cy="369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138" y="1933083"/>
            <a:ext cx="6663506" cy="29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49264" y="4440014"/>
            <a:ext cx="5749026" cy="240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39203" y="467933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 descr="LINE Creators' Stickers - happy bunny 1 Example with GIF Anima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0121" y="2565659"/>
            <a:ext cx="2411147" cy="22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48751" y="2182881"/>
            <a:ext cx="2600225" cy="243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81478" y="4241799"/>
            <a:ext cx="6442462" cy="272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00642" y="4464085"/>
            <a:ext cx="2951467" cy="250124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1304368" y="2577657"/>
            <a:ext cx="9837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600">
                <a:solidFill>
                  <a:srgbClr val="FFFFFF"/>
                </a:solidFill>
              </a:rPr>
              <a:t>XÂY NHÀ CHO THỎ</a:t>
            </a:r>
            <a:endParaRPr sz="66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Nhà thỏ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5945" y="1145512"/>
            <a:ext cx="5465241" cy="331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Nhà của thỏ 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2368" y="1563596"/>
            <a:ext cx="6663506" cy="29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Nhà thỏ 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700" y="4825464"/>
            <a:ext cx="4759718" cy="199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Thỏ 3 xuất hiệ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9798" y="4664915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Thỏ 1 xuất hiệ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47527" y="2247997"/>
            <a:ext cx="2411146" cy="22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Thỏ 2 xuất hiệ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00642" y="2178124"/>
            <a:ext cx="2631942" cy="246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Thỏ số 1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51769" y="2178124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Thỏ 2" descr="Top Rabbit Petting Stickers for Android &amp; iOS | Gfycat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35801" y="1616914"/>
            <a:ext cx="30480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Nhà thỏ 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38798" y="4452087"/>
            <a:ext cx="5682388" cy="240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Thỏ 4 xuất hiện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00642" y="4464085"/>
            <a:ext cx="2951467" cy="250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Thỏ 4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31631" y="4392524"/>
            <a:ext cx="2298224" cy="259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Thỏ 3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393194" y="4240440"/>
            <a:ext cx="2701575" cy="27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1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1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8"/>
          <p:cNvPicPr preferRelativeResize="0"/>
          <p:nvPr/>
        </p:nvPicPr>
        <p:blipFill rotWithShape="1">
          <a:blip r:embed="rId3">
            <a:alphaModFix/>
          </a:blip>
          <a:srcRect t="44073" r="46875"/>
          <a:stretch/>
        </p:blipFill>
        <p:spPr>
          <a:xfrm>
            <a:off x="6893674" y="3671954"/>
            <a:ext cx="5380388" cy="318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9631" y="2368955"/>
            <a:ext cx="3574333" cy="4489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8"/>
          <p:cNvGrpSpPr/>
          <p:nvPr/>
        </p:nvGrpSpPr>
        <p:grpSpPr>
          <a:xfrm>
            <a:off x="2615646" y="263923"/>
            <a:ext cx="7061151" cy="3408031"/>
            <a:chOff x="828480" y="1057892"/>
            <a:chExt cx="7061151" cy="4498845"/>
          </a:xfrm>
        </p:grpSpPr>
        <p:pic>
          <p:nvPicPr>
            <p:cNvPr id="223" name="Google Shape;223;p8"/>
            <p:cNvPicPr preferRelativeResize="0"/>
            <p:nvPr/>
          </p:nvPicPr>
          <p:blipFill rotWithShape="1">
            <a:blip r:embed="rId5">
              <a:alphaModFix/>
            </a:blip>
            <a:srcRect t="18309" r="63387" b="43217"/>
            <a:stretch/>
          </p:blipFill>
          <p:spPr>
            <a:xfrm>
              <a:off x="828480" y="1057892"/>
              <a:ext cx="7061151" cy="4498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8"/>
            <p:cNvSpPr/>
            <p:nvPr/>
          </p:nvSpPr>
          <p:spPr>
            <a:xfrm>
              <a:off x="1505578" y="2165224"/>
              <a:ext cx="60960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5B5B"/>
                </a:buClr>
                <a:buSzPts val="4000"/>
                <a:buFont typeface="Arial"/>
                <a:buNone/>
              </a:pPr>
              <a:r>
                <a:rPr lang="en-US" sz="4000">
                  <a:solidFill>
                    <a:srgbClr val="FF5B5B"/>
                  </a:solidFill>
                </a:rPr>
                <a:t>Em còn biết các </a:t>
              </a:r>
              <a:endParaRPr sz="4000">
                <a:solidFill>
                  <a:srgbClr val="FF5B5B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5B5B"/>
                </a:buClr>
                <a:buSzPts val="4000"/>
                <a:buFont typeface="Arial"/>
                <a:buNone/>
              </a:pPr>
              <a:r>
                <a:rPr lang="en-US" sz="4000">
                  <a:solidFill>
                    <a:srgbClr val="FF5B5B"/>
                  </a:solidFill>
                </a:rPr>
                <a:t>cách phòng tránh </a:t>
              </a:r>
              <a:endParaRPr sz="4000">
                <a:solidFill>
                  <a:srgbClr val="FF5B5B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5B5B"/>
                </a:buClr>
                <a:buSzPts val="4000"/>
                <a:buFont typeface="Arial"/>
                <a:buNone/>
              </a:pPr>
              <a:r>
                <a:rPr lang="en-US" sz="4000">
                  <a:solidFill>
                    <a:srgbClr val="FF5B5B"/>
                  </a:solidFill>
                </a:rPr>
                <a:t>bị lạc nào nữa?</a:t>
              </a:r>
              <a:endParaRPr sz="4000">
                <a:solidFill>
                  <a:srgbClr val="FF5B5B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5B5B"/>
                </a:buClr>
                <a:buSzPts val="4000"/>
                <a:buFont typeface="Arial"/>
                <a:buNone/>
              </a:pPr>
              <a:endParaRPr sz="2400">
                <a:solidFill>
                  <a:srgbClr val="FF5B5B"/>
                </a:solidFill>
              </a:endParaRPr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7916" y="3185327"/>
            <a:ext cx="4744954" cy="3672673"/>
            <a:chOff x="3559661" y="168733"/>
            <a:chExt cx="8632339" cy="6075313"/>
          </a:xfrm>
        </p:grpSpPr>
        <p:pic>
          <p:nvPicPr>
            <p:cNvPr id="226" name="Google Shape;22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59661" y="168733"/>
              <a:ext cx="4478419" cy="3103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8"/>
            <p:cNvPicPr preferRelativeResize="0"/>
            <p:nvPr/>
          </p:nvPicPr>
          <p:blipFill rotWithShape="1">
            <a:blip r:embed="rId7">
              <a:alphaModFix/>
            </a:blip>
            <a:srcRect l="8460" t="6105" r="1261" b="891"/>
            <a:stretch/>
          </p:blipFill>
          <p:spPr>
            <a:xfrm>
              <a:off x="3787224" y="3115876"/>
              <a:ext cx="4023292" cy="3116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8"/>
            <p:cNvPicPr preferRelativeResize="0"/>
            <p:nvPr/>
          </p:nvPicPr>
          <p:blipFill rotWithShape="1">
            <a:blip r:embed="rId8">
              <a:alphaModFix/>
            </a:blip>
            <a:srcRect l="3021" t="761" r="1962" b="-201"/>
            <a:stretch/>
          </p:blipFill>
          <p:spPr>
            <a:xfrm>
              <a:off x="8038080" y="3115876"/>
              <a:ext cx="3940560" cy="3128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8"/>
            <p:cNvPicPr preferRelativeResize="0"/>
            <p:nvPr/>
          </p:nvPicPr>
          <p:blipFill rotWithShape="1">
            <a:blip r:embed="rId9">
              <a:alphaModFix/>
            </a:blip>
            <a:srcRect l="1867" t="1192" r="188" b="-257"/>
            <a:stretch/>
          </p:blipFill>
          <p:spPr>
            <a:xfrm>
              <a:off x="8038080" y="230241"/>
              <a:ext cx="4153920" cy="30423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729</Words>
  <Application>Microsoft Office PowerPoint</Application>
  <PresentationFormat>Widescreen</PresentationFormat>
  <Paragraphs>121</Paragraphs>
  <Slides>35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.黑体-日本语</vt:lpstr>
      <vt:lpstr>Arial</vt:lpstr>
      <vt:lpstr>Calibri</vt:lpstr>
      <vt:lpstr>Calibri Light</vt:lpstr>
      <vt:lpstr>Segoe Print</vt:lpstr>
      <vt:lpstr>Tiffany</vt:lpstr>
      <vt:lpstr>Times New Roman</vt:lpstr>
      <vt:lpstr>Office 主题​​</vt:lpstr>
      <vt:lpstr>Office Theme</vt:lpstr>
      <vt:lpstr>1_Office Theme</vt:lpstr>
      <vt:lpstr>Nature Illustration 16x9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Add a Slide Title - 1</vt:lpstr>
      <vt:lpstr>Add a Slide Title - 2</vt:lpstr>
      <vt:lpstr>Add a Slide Title - 3</vt:lpstr>
      <vt:lpstr>Add a Slide Title - 4</vt:lpstr>
      <vt:lpstr>Add a Slide Title - 5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ACER</cp:lastModifiedBy>
  <cp:revision>7</cp:revision>
  <dcterms:created xsi:type="dcterms:W3CDTF">2018-04-16T06:55:28Z</dcterms:created>
  <dcterms:modified xsi:type="dcterms:W3CDTF">2023-09-24T05:20:07Z</dcterms:modified>
</cp:coreProperties>
</file>